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3" r:id="rId5"/>
  </p:sldMasterIdLst>
  <p:notesMasterIdLst>
    <p:notesMasterId r:id="rId44"/>
  </p:notesMasterIdLst>
  <p:sldIdLst>
    <p:sldId id="280" r:id="rId6"/>
    <p:sldId id="298" r:id="rId7"/>
    <p:sldId id="317" r:id="rId8"/>
    <p:sldId id="318" r:id="rId9"/>
    <p:sldId id="352" r:id="rId10"/>
    <p:sldId id="319" r:id="rId11"/>
    <p:sldId id="320" r:id="rId12"/>
    <p:sldId id="321" r:id="rId13"/>
    <p:sldId id="353" r:id="rId14"/>
    <p:sldId id="359" r:id="rId15"/>
    <p:sldId id="354" r:id="rId16"/>
    <p:sldId id="335" r:id="rId17"/>
    <p:sldId id="322" r:id="rId18"/>
    <p:sldId id="329" r:id="rId19"/>
    <p:sldId id="330" r:id="rId20"/>
    <p:sldId id="344" r:id="rId21"/>
    <p:sldId id="323" r:id="rId22"/>
    <p:sldId id="324" r:id="rId23"/>
    <p:sldId id="331" r:id="rId24"/>
    <p:sldId id="332" r:id="rId25"/>
    <p:sldId id="333" r:id="rId26"/>
    <p:sldId id="334" r:id="rId27"/>
    <p:sldId id="336" r:id="rId28"/>
    <p:sldId id="337" r:id="rId29"/>
    <p:sldId id="338" r:id="rId30"/>
    <p:sldId id="339" r:id="rId31"/>
    <p:sldId id="340" r:id="rId32"/>
    <p:sldId id="342" r:id="rId33"/>
    <p:sldId id="343" r:id="rId34"/>
    <p:sldId id="345" r:id="rId35"/>
    <p:sldId id="347" r:id="rId36"/>
    <p:sldId id="348" r:id="rId37"/>
    <p:sldId id="349" r:id="rId38"/>
    <p:sldId id="350" r:id="rId39"/>
    <p:sldId id="351" r:id="rId40"/>
    <p:sldId id="346" r:id="rId41"/>
    <p:sldId id="328" r:id="rId42"/>
    <p:sldId id="313" r:id="rId4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F4D"/>
    <a:srgbClr val="0C2340"/>
    <a:srgbClr val="ACA3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102"/>
    <p:restoredTop sz="94712"/>
  </p:normalViewPr>
  <p:slideViewPr>
    <p:cSldViewPr>
      <p:cViewPr varScale="1">
        <p:scale>
          <a:sx n="61" d="100"/>
          <a:sy n="61" d="100"/>
        </p:scale>
        <p:origin x="1272" y="65"/>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85" d="100"/>
          <a:sy n="85" d="100"/>
        </p:scale>
        <p:origin x="-3834"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79298DE0-82A0-4347-B77C-8670F34C814F}" type="datetimeFigureOut">
              <a:rPr lang="en-US" smtClean="0"/>
              <a:t>3/28/2019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EB937F48-D485-49AB-BF6E-DE5EA95E8848}" type="slidenum">
              <a:rPr lang="en-US" smtClean="0"/>
              <a:t>‹#›</a:t>
            </a:fld>
            <a:endParaRPr lang="en-US"/>
          </a:p>
        </p:txBody>
      </p:sp>
      <p:sp>
        <p:nvSpPr>
          <p:cNvPr id="8" name="Notes Placeholder 7"/>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222796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1000" y="2819400"/>
            <a:ext cx="8229600" cy="1143000"/>
          </a:xfrm>
        </p:spPr>
        <p:txBody>
          <a:bodyPr>
            <a:normAutofit/>
          </a:bodyPr>
          <a:lstStyle>
            <a:lvl1pPr algn="l">
              <a:defRPr sz="3600">
                <a:solidFill>
                  <a:schemeClr val="tx2"/>
                </a:solidFill>
              </a:defRPr>
            </a:lvl1pPr>
          </a:lstStyle>
          <a:p>
            <a:r>
              <a:rPr lang="en-US" dirty="0" smtClean="0"/>
              <a:t>CLICK TO EDIT SECTION TITLE PAGE</a:t>
            </a:r>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05" y="6096000"/>
            <a:ext cx="1966790" cy="665683"/>
          </a:xfrm>
          <a:prstGeom prst="rect">
            <a:avLst/>
          </a:prstGeom>
        </p:spPr>
      </p:pic>
    </p:spTree>
    <p:extLst>
      <p:ext uri="{BB962C8B-B14F-4D97-AF65-F5344CB8AC3E}">
        <p14:creationId xmlns:p14="http://schemas.microsoft.com/office/powerpoint/2010/main" val="76454719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05" y="6096000"/>
            <a:ext cx="1966790" cy="665683"/>
          </a:xfrm>
          <a:prstGeom prst="rect">
            <a:avLst/>
          </a:prstGeom>
        </p:spPr>
      </p:pic>
      <p:sp>
        <p:nvSpPr>
          <p:cNvPr id="6" name="Text Placeholder 4"/>
          <p:cNvSpPr>
            <a:spLocks noGrp="1"/>
          </p:cNvSpPr>
          <p:nvPr>
            <p:ph type="body" sz="quarter" idx="15" hasCustomPrompt="1"/>
          </p:nvPr>
        </p:nvSpPr>
        <p:spPr>
          <a:xfrm>
            <a:off x="457200" y="381000"/>
            <a:ext cx="8153400" cy="1066800"/>
          </a:xfrm>
        </p:spPr>
        <p:txBody>
          <a:bodyPr>
            <a:normAutofit/>
          </a:bodyPr>
          <a:lstStyle>
            <a:lvl1pPr marL="0" indent="0">
              <a:buNone/>
              <a:defRPr sz="3600" b="1">
                <a:solidFill>
                  <a:schemeClr val="tx2"/>
                </a:solidFill>
              </a:defRPr>
            </a:lvl1pPr>
          </a:lstStyle>
          <a:p>
            <a:pPr lvl="0"/>
            <a:r>
              <a:rPr lang="en-US" dirty="0" smtClean="0"/>
              <a:t>Click to edit header</a:t>
            </a:r>
          </a:p>
        </p:txBody>
      </p:sp>
    </p:spTree>
    <p:extLst>
      <p:ext uri="{BB962C8B-B14F-4D97-AF65-F5344CB8AC3E}">
        <p14:creationId xmlns:p14="http://schemas.microsoft.com/office/powerpoint/2010/main" val="215766658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solidFill>
                  <a:schemeClr val="tx2"/>
                </a:solidFill>
              </a:defRPr>
            </a:lvl1pPr>
            <a:lvl2pPr>
              <a:defRPr sz="2400">
                <a:solidFill>
                  <a:schemeClr val="tx2"/>
                </a:solidFill>
              </a:defRPr>
            </a:lvl2pPr>
            <a:lvl3pPr>
              <a:defRPr sz="2000">
                <a:solidFill>
                  <a:schemeClr val="tx2"/>
                </a:solidFill>
              </a:defRPr>
            </a:lvl3pPr>
            <a:lvl4pPr>
              <a:defRPr sz="1800">
                <a:solidFill>
                  <a:schemeClr val="tx2"/>
                </a:solidFill>
              </a:defRPr>
            </a:lvl4pPr>
            <a:lvl5pPr>
              <a:defRPr sz="1800">
                <a:solidFill>
                  <a:schemeClr val="tx2"/>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2"/>
                </a:solidFill>
              </a:defRPr>
            </a:lvl1pPr>
            <a:lvl2pPr>
              <a:defRPr sz="2400">
                <a:solidFill>
                  <a:schemeClr val="tx2"/>
                </a:solidFill>
              </a:defRPr>
            </a:lvl2pPr>
            <a:lvl3pPr>
              <a:defRPr sz="2000">
                <a:solidFill>
                  <a:schemeClr val="tx2"/>
                </a:solidFill>
              </a:defRPr>
            </a:lvl3pPr>
            <a:lvl4pPr>
              <a:defRPr sz="1800">
                <a:solidFill>
                  <a:schemeClr val="tx2"/>
                </a:solidFill>
              </a:defRPr>
            </a:lvl4pPr>
            <a:lvl5pPr>
              <a:defRPr sz="1800">
                <a:solidFill>
                  <a:schemeClr val="tx2"/>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05" y="6096000"/>
            <a:ext cx="1966790" cy="665683"/>
          </a:xfrm>
          <a:prstGeom prst="rect">
            <a:avLst/>
          </a:prstGeom>
        </p:spPr>
      </p:pic>
      <p:sp>
        <p:nvSpPr>
          <p:cNvPr id="8" name="Text Placeholder 4"/>
          <p:cNvSpPr>
            <a:spLocks noGrp="1"/>
          </p:cNvSpPr>
          <p:nvPr>
            <p:ph type="body" sz="quarter" idx="15" hasCustomPrompt="1"/>
          </p:nvPr>
        </p:nvSpPr>
        <p:spPr>
          <a:xfrm>
            <a:off x="457200" y="381000"/>
            <a:ext cx="8153400" cy="1066800"/>
          </a:xfrm>
        </p:spPr>
        <p:txBody>
          <a:bodyPr>
            <a:normAutofit/>
          </a:bodyPr>
          <a:lstStyle>
            <a:lvl1pPr marL="0" indent="0">
              <a:buNone/>
              <a:defRPr sz="3600" b="1">
                <a:solidFill>
                  <a:schemeClr val="tx2"/>
                </a:solidFill>
              </a:defRPr>
            </a:lvl1pPr>
          </a:lstStyle>
          <a:p>
            <a:pPr lvl="0"/>
            <a:r>
              <a:rPr lang="en-US" dirty="0" smtClean="0"/>
              <a:t>Click to edit header</a:t>
            </a:r>
          </a:p>
        </p:txBody>
      </p:sp>
    </p:spTree>
    <p:extLst>
      <p:ext uri="{BB962C8B-B14F-4D97-AF65-F5344CB8AC3E}">
        <p14:creationId xmlns:p14="http://schemas.microsoft.com/office/powerpoint/2010/main" val="11561275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Columns">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chemeClr val="bg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chemeClr val="tx2"/>
                </a:solidFill>
              </a:defRPr>
            </a:lvl1pPr>
            <a:lvl2pPr>
              <a:defRPr sz="2000">
                <a:solidFill>
                  <a:schemeClr val="tx2"/>
                </a:solidFill>
              </a:defRPr>
            </a:lvl2pPr>
            <a:lvl3pPr>
              <a:defRPr sz="1800">
                <a:solidFill>
                  <a:schemeClr val="tx2"/>
                </a:solidFill>
              </a:defRPr>
            </a:lvl3pPr>
            <a:lvl4pPr>
              <a:defRPr sz="1600">
                <a:solidFill>
                  <a:schemeClr val="tx2"/>
                </a:solidFill>
              </a:defRPr>
            </a:lvl4pPr>
            <a:lvl5pPr>
              <a:defRPr sz="1600">
                <a:solidFill>
                  <a:schemeClr val="tx2"/>
                </a:solidFil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05" y="6096000"/>
            <a:ext cx="1966790" cy="665683"/>
          </a:xfrm>
          <a:prstGeom prst="rect">
            <a:avLst/>
          </a:prstGeom>
        </p:spPr>
      </p:pic>
      <p:sp>
        <p:nvSpPr>
          <p:cNvPr id="10" name="Text Placeholder 4"/>
          <p:cNvSpPr>
            <a:spLocks noGrp="1"/>
          </p:cNvSpPr>
          <p:nvPr>
            <p:ph type="body" sz="quarter" idx="15" hasCustomPrompt="1"/>
          </p:nvPr>
        </p:nvSpPr>
        <p:spPr>
          <a:xfrm>
            <a:off x="457200" y="381000"/>
            <a:ext cx="8153400" cy="1066800"/>
          </a:xfrm>
        </p:spPr>
        <p:txBody>
          <a:bodyPr>
            <a:normAutofit/>
          </a:bodyPr>
          <a:lstStyle>
            <a:lvl1pPr marL="0" indent="0">
              <a:buNone/>
              <a:defRPr sz="3600" b="1">
                <a:solidFill>
                  <a:schemeClr val="tx2"/>
                </a:solidFill>
              </a:defRPr>
            </a:lvl1pPr>
          </a:lstStyle>
          <a:p>
            <a:pPr lvl="0"/>
            <a:r>
              <a:rPr lang="en-US" dirty="0" smtClean="0"/>
              <a:t>Click to edit header</a:t>
            </a:r>
          </a:p>
        </p:txBody>
      </p:sp>
    </p:spTree>
    <p:extLst>
      <p:ext uri="{BB962C8B-B14F-4D97-AF65-F5344CB8AC3E}">
        <p14:creationId xmlns:p14="http://schemas.microsoft.com/office/powerpoint/2010/main" val="7472726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hank You Slide">
    <p:spTree>
      <p:nvGrpSpPr>
        <p:cNvPr id="1" name=""/>
        <p:cNvGrpSpPr/>
        <p:nvPr/>
      </p:nvGrpSpPr>
      <p:grpSpPr>
        <a:xfrm>
          <a:off x="0" y="0"/>
          <a:ext cx="0" cy="0"/>
          <a:chOff x="0" y="0"/>
          <a:chExt cx="0" cy="0"/>
        </a:xfrm>
      </p:grpSpPr>
      <p:sp>
        <p:nvSpPr>
          <p:cNvPr id="8" name="TextBox 7" descr="30 East 7th Street, Suite 350&#10;St. Paul, MN  55101-7804&#10;&#10;Phone: 651-201-1800&#10;Toll-free: 888-667-2848&#10;&#10;www.mnscu.edu&#10;" title="Text box with Minnesota State address, phone numbers, and website address"/>
          <p:cNvSpPr txBox="1"/>
          <p:nvPr userDrawn="1"/>
        </p:nvSpPr>
        <p:spPr>
          <a:xfrm>
            <a:off x="2682098" y="2807208"/>
            <a:ext cx="4182140" cy="2616101"/>
          </a:xfrm>
          <a:prstGeom prst="rect">
            <a:avLst/>
          </a:prstGeom>
          <a:noFill/>
        </p:spPr>
        <p:txBody>
          <a:bodyPr wrap="square" rtlCol="0">
            <a:spAutoFit/>
          </a:bodyPr>
          <a:lstStyle/>
          <a:p>
            <a:pPr lvl="0" algn="ctr"/>
            <a:r>
              <a:rPr lang="en-US" sz="2400" b="1" dirty="0" smtClean="0">
                <a:solidFill>
                  <a:schemeClr val="tx2"/>
                </a:solidFill>
              </a:rPr>
              <a:t>30 East 7th Street, Suite 350</a:t>
            </a:r>
          </a:p>
          <a:p>
            <a:pPr lvl="0" algn="ctr"/>
            <a:r>
              <a:rPr lang="en-US" sz="2400" b="1" dirty="0" smtClean="0">
                <a:solidFill>
                  <a:schemeClr val="tx2"/>
                </a:solidFill>
              </a:rPr>
              <a:t>St. Paul, MN  55101-7804</a:t>
            </a:r>
          </a:p>
          <a:p>
            <a:pPr lvl="0" algn="ctr"/>
            <a:endParaRPr lang="en-US" sz="2400" b="1" dirty="0" smtClean="0">
              <a:solidFill>
                <a:schemeClr val="tx2"/>
              </a:solidFill>
            </a:endParaRPr>
          </a:p>
          <a:p>
            <a:pPr lvl="0" algn="ctr"/>
            <a:r>
              <a:rPr lang="en-US" sz="2400" b="1" dirty="0" smtClean="0">
                <a:solidFill>
                  <a:schemeClr val="tx2"/>
                </a:solidFill>
              </a:rPr>
              <a:t>651-201-1800</a:t>
            </a:r>
          </a:p>
          <a:p>
            <a:pPr lvl="0" algn="ctr"/>
            <a:r>
              <a:rPr lang="en-US" sz="2400" b="1" dirty="0" smtClean="0">
                <a:solidFill>
                  <a:schemeClr val="tx2"/>
                </a:solidFill>
              </a:rPr>
              <a:t>888-667-2848</a:t>
            </a:r>
          </a:p>
          <a:p>
            <a:pPr lvl="0" algn="ctr"/>
            <a:endParaRPr lang="en-US" sz="2400" b="1" dirty="0" smtClean="0">
              <a:solidFill>
                <a:schemeClr val="bg2"/>
              </a:solidFill>
            </a:endParaRPr>
          </a:p>
          <a:p>
            <a:pPr lvl="0" algn="ctr"/>
            <a:r>
              <a:rPr lang="en-US" sz="2000" b="1" baseline="0" dirty="0" err="1" smtClean="0">
                <a:solidFill>
                  <a:schemeClr val="tx2"/>
                </a:solidFill>
              </a:rPr>
              <a:t>www.MinnState.edu</a:t>
            </a:r>
            <a:endParaRPr lang="en-US" sz="2000" b="1" baseline="0" dirty="0" smtClean="0">
              <a:solidFill>
                <a:schemeClr val="tx2"/>
              </a:solidFill>
            </a:endParaRPr>
          </a:p>
        </p:txBody>
      </p:sp>
      <p:pic>
        <p:nvPicPr>
          <p:cNvPr id="7" name="Picture 6" title="Minnesota State Logo"/>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622759" y="533400"/>
            <a:ext cx="4300817" cy="1447800"/>
          </a:xfrm>
          <a:prstGeom prst="rect">
            <a:avLst/>
          </a:prstGeom>
        </p:spPr>
      </p:pic>
      <p:sp>
        <p:nvSpPr>
          <p:cNvPr id="14" name="TextBox 13" descr="MINNESOTA STATE IS AN AFFIRMATIVE ACTION, EQUAL OPPORTUNITY EMPLOYER AND EDUCATOR.&#10;" title="EEOE Statement"/>
          <p:cNvSpPr txBox="1"/>
          <p:nvPr userDrawn="1"/>
        </p:nvSpPr>
        <p:spPr>
          <a:xfrm>
            <a:off x="1219200" y="5943600"/>
            <a:ext cx="6858000" cy="707886"/>
          </a:xfrm>
          <a:prstGeom prst="rect">
            <a:avLst/>
          </a:prstGeom>
          <a:noFill/>
        </p:spPr>
        <p:txBody>
          <a:bodyPr wrap="square" rtlCol="0">
            <a:spAutoFit/>
          </a:bodyPr>
          <a:lstStyle/>
          <a:p>
            <a:pPr algn="ctr" rtl="0"/>
            <a:r>
              <a:rPr lang="en-US" sz="1000" b="0" i="0" kern="1200" dirty="0" smtClean="0">
                <a:solidFill>
                  <a:schemeClr val="tx1"/>
                </a:solidFill>
                <a:effectLst/>
                <a:latin typeface="+mn-lt"/>
                <a:ea typeface="+mn-ea"/>
                <a:cs typeface="+mn-cs"/>
              </a:rPr>
              <a:t>This document is available in alternative formats to individuals with disabilities. </a:t>
            </a:r>
            <a:br>
              <a:rPr lang="en-US" sz="1000" b="0" i="0" kern="1200" dirty="0" smtClean="0">
                <a:solidFill>
                  <a:schemeClr val="tx1"/>
                </a:solidFill>
                <a:effectLst/>
                <a:latin typeface="+mn-lt"/>
                <a:ea typeface="+mn-ea"/>
                <a:cs typeface="+mn-cs"/>
              </a:rPr>
            </a:br>
            <a:r>
              <a:rPr lang="en-US" sz="1000" b="0" i="0" kern="1200" dirty="0" smtClean="0">
                <a:solidFill>
                  <a:schemeClr val="tx1"/>
                </a:solidFill>
                <a:effectLst/>
                <a:latin typeface="+mn-lt"/>
                <a:ea typeface="+mn-ea"/>
                <a:cs typeface="+mn-cs"/>
              </a:rPr>
              <a:t>To request an alternate format, contact Human Resources at 651-201-1664.</a:t>
            </a:r>
          </a:p>
          <a:p>
            <a:pPr algn="ctr" rtl="0"/>
            <a:r>
              <a:rPr lang="en-US" sz="1000" b="0" i="0" kern="1200" dirty="0" smtClean="0">
                <a:solidFill>
                  <a:schemeClr val="tx1"/>
                </a:solidFill>
                <a:effectLst/>
                <a:latin typeface="+mn-lt"/>
                <a:ea typeface="+mn-ea"/>
                <a:cs typeface="+mn-cs"/>
              </a:rPr>
              <a:t>Individuals with hearing or speech disabilities may contact us via their preferred Telecommunications Relay Service.</a:t>
            </a:r>
          </a:p>
          <a:p>
            <a:pPr algn="ctr" rtl="0"/>
            <a:r>
              <a:rPr lang="en-US" sz="1000" b="0" i="0" kern="1200" dirty="0" smtClean="0">
                <a:solidFill>
                  <a:schemeClr val="tx1"/>
                </a:solidFill>
                <a:effectLst/>
                <a:latin typeface="+mn-lt"/>
                <a:ea typeface="+mn-ea"/>
                <a:cs typeface="+mn-cs"/>
              </a:rPr>
              <a:t>Minnesota State is an affirmative action, equal opportunity employer and educator.</a:t>
            </a:r>
          </a:p>
        </p:txBody>
      </p:sp>
      <p:cxnSp>
        <p:nvCxnSpPr>
          <p:cNvPr id="5" name="Straight Connector 4" title="Green bar for style"/>
          <p:cNvCxnSpPr/>
          <p:nvPr userDrawn="1"/>
        </p:nvCxnSpPr>
        <p:spPr>
          <a:xfrm>
            <a:off x="4572000" y="5486400"/>
            <a:ext cx="402336" cy="0"/>
          </a:xfrm>
          <a:prstGeom prst="line">
            <a:avLst/>
          </a:prstGeom>
          <a:ln w="88900">
            <a:solidFill>
              <a:srgbClr val="009F4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427788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Clr>
                <a:srgbClr val="009F4D"/>
              </a:buClr>
              <a:defRPr sz="2800">
                <a:solidFill>
                  <a:srgbClr val="0C2340"/>
                </a:solidFill>
              </a:defRPr>
            </a:lvl1pPr>
            <a:lvl2pPr>
              <a:buClr>
                <a:srgbClr val="009F4D"/>
              </a:buClr>
              <a:defRPr sz="2400">
                <a:solidFill>
                  <a:srgbClr val="0C2340"/>
                </a:solidFill>
              </a:defRPr>
            </a:lvl2pPr>
            <a:lvl3pPr>
              <a:buClr>
                <a:srgbClr val="009F4D"/>
              </a:buClr>
              <a:defRPr sz="2200">
                <a:solidFill>
                  <a:srgbClr val="0C2340"/>
                </a:solidFill>
              </a:defRPr>
            </a:lvl3pPr>
            <a:lvl4pPr>
              <a:buClr>
                <a:srgbClr val="009F4D"/>
              </a:buClr>
              <a:defRPr>
                <a:solidFill>
                  <a:srgbClr val="0C2340"/>
                </a:solidFill>
              </a:defRPr>
            </a:lvl4pPr>
            <a:lvl5pPr marL="2057400" indent="-228600">
              <a:buClr>
                <a:srgbClr val="009F4D"/>
              </a:buClr>
              <a:buFont typeface="Courier New" panose="02070309020205020404" pitchFamily="49" charset="0"/>
              <a:buChar char="o"/>
              <a:defRPr>
                <a:solidFill>
                  <a:srgbClr val="0C234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ext Placeholder 2"/>
          <p:cNvSpPr>
            <a:spLocks noGrp="1"/>
          </p:cNvSpPr>
          <p:nvPr>
            <p:ph type="body" idx="13" hasCustomPrompt="1"/>
          </p:nvPr>
        </p:nvSpPr>
        <p:spPr>
          <a:xfrm>
            <a:off x="457200" y="533401"/>
            <a:ext cx="3657600" cy="609599"/>
          </a:xfrm>
        </p:spPr>
        <p:txBody>
          <a:bodyPr anchor="b">
            <a:normAutofit/>
          </a:bodyPr>
          <a:lstStyle>
            <a:lvl1pPr marL="0" indent="0" algn="l">
              <a:buNone/>
              <a:defRPr sz="1400" b="1" cap="all" baseline="0">
                <a:solidFill>
                  <a:srgbClr val="0C23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SECTION TITLE </a:t>
            </a:r>
          </a:p>
          <a:p>
            <a:pPr lvl="0"/>
            <a:r>
              <a:rPr lang="en-US" dirty="0" smtClean="0"/>
              <a:t>(WHICH can RUN OVER two lines)</a:t>
            </a: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096000"/>
            <a:ext cx="1981200" cy="665683"/>
          </a:xfrm>
          <a:prstGeom prst="rect">
            <a:avLst/>
          </a:prstGeom>
        </p:spPr>
      </p:pic>
    </p:spTree>
    <p:extLst>
      <p:ext uri="{BB962C8B-B14F-4D97-AF65-F5344CB8AC3E}">
        <p14:creationId xmlns:p14="http://schemas.microsoft.com/office/powerpoint/2010/main" val="39933507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3358896"/>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3778134"/>
            <a:ext cx="9144000" cy="115824"/>
          </a:xfrm>
          <a:prstGeom prst="rect">
            <a:avLst/>
          </a:prstGeom>
        </p:spPr>
      </p:pic>
      <p:sp>
        <p:nvSpPr>
          <p:cNvPr id="8" name="Text Placeholder 7"/>
          <p:cNvSpPr>
            <a:spLocks noGrp="1"/>
          </p:cNvSpPr>
          <p:nvPr>
            <p:ph type="body" sz="quarter" idx="10" hasCustomPrompt="1"/>
          </p:nvPr>
        </p:nvSpPr>
        <p:spPr>
          <a:xfrm>
            <a:off x="5410200" y="3124200"/>
            <a:ext cx="2667000" cy="457200"/>
          </a:xfrm>
          <a:prstGeom prst="rect">
            <a:avLst/>
          </a:prstGeom>
        </p:spPr>
        <p:txBody>
          <a:bodyPr>
            <a:normAutofit/>
          </a:bodyPr>
          <a:lstStyle>
            <a:lvl1pPr marL="0" indent="0" algn="r">
              <a:buNone/>
              <a:defRPr sz="1800" b="1">
                <a:solidFill>
                  <a:schemeClr val="tx2"/>
                </a:solidFill>
              </a:defRPr>
            </a:lvl1pPr>
          </a:lstStyle>
          <a:p>
            <a:pPr lvl="0"/>
            <a:r>
              <a:rPr lang="en-US" dirty="0" smtClean="0"/>
              <a:t>Click to edit Date</a:t>
            </a:r>
          </a:p>
        </p:txBody>
      </p:sp>
      <p:sp>
        <p:nvSpPr>
          <p:cNvPr id="10" name="Text Placeholder 9"/>
          <p:cNvSpPr>
            <a:spLocks noGrp="1"/>
          </p:cNvSpPr>
          <p:nvPr>
            <p:ph type="body" sz="quarter" idx="11" hasCustomPrompt="1"/>
          </p:nvPr>
        </p:nvSpPr>
        <p:spPr>
          <a:xfrm>
            <a:off x="4724400" y="3468688"/>
            <a:ext cx="3352800" cy="417512"/>
          </a:xfrm>
          <a:prstGeom prst="rect">
            <a:avLst/>
          </a:prstGeom>
        </p:spPr>
        <p:txBody>
          <a:bodyPr>
            <a:noAutofit/>
          </a:bodyPr>
          <a:lstStyle>
            <a:lvl1pPr marL="0" indent="0" algn="r">
              <a:buNone/>
              <a:defRPr sz="1600" b="1">
                <a:solidFill>
                  <a:schemeClr val="tx2"/>
                </a:solidFill>
              </a:defRPr>
            </a:lvl1pPr>
          </a:lstStyle>
          <a:p>
            <a:pPr lvl="0"/>
            <a:r>
              <a:rPr lang="en-US" dirty="0" smtClean="0"/>
              <a:t>Click to edit DEPARMENT NAME</a:t>
            </a:r>
          </a:p>
        </p:txBody>
      </p:sp>
      <p:sp>
        <p:nvSpPr>
          <p:cNvPr id="12" name="Content Placeholder 11"/>
          <p:cNvSpPr>
            <a:spLocks noGrp="1"/>
          </p:cNvSpPr>
          <p:nvPr>
            <p:ph sz="quarter" idx="12" hasCustomPrompt="1"/>
          </p:nvPr>
        </p:nvSpPr>
        <p:spPr>
          <a:xfrm>
            <a:off x="990600" y="3886200"/>
            <a:ext cx="5943600" cy="1143000"/>
          </a:xfrm>
          <a:prstGeom prst="rect">
            <a:avLst/>
          </a:prstGeom>
        </p:spPr>
        <p:txBody>
          <a:bodyPr>
            <a:noAutofit/>
          </a:bodyPr>
          <a:lstStyle>
            <a:lvl1pPr marL="0" indent="0">
              <a:buNone/>
              <a:defRPr sz="4000" b="1" baseline="0">
                <a:solidFill>
                  <a:schemeClr val="tx2"/>
                </a:solidFill>
              </a:defRPr>
            </a:lvl1pPr>
          </a:lstStyle>
          <a:p>
            <a:pPr lvl="0"/>
            <a:r>
              <a:rPr lang="en-US" dirty="0" smtClean="0"/>
              <a:t>Click to edit POWERPOINT PRESENTATION title</a:t>
            </a:r>
          </a:p>
        </p:txBody>
      </p:sp>
      <p:sp>
        <p:nvSpPr>
          <p:cNvPr id="14" name="Text Placeholder 13"/>
          <p:cNvSpPr>
            <a:spLocks noGrp="1"/>
          </p:cNvSpPr>
          <p:nvPr>
            <p:ph type="body" sz="quarter" idx="13" hasCustomPrompt="1"/>
          </p:nvPr>
        </p:nvSpPr>
        <p:spPr>
          <a:xfrm>
            <a:off x="990600" y="5105400"/>
            <a:ext cx="2667000" cy="533400"/>
          </a:xfrm>
          <a:prstGeom prst="rect">
            <a:avLst/>
          </a:prstGeom>
        </p:spPr>
        <p:txBody>
          <a:bodyPr>
            <a:normAutofit/>
          </a:bodyPr>
          <a:lstStyle>
            <a:lvl1pPr marL="0" indent="0">
              <a:buNone/>
              <a:defRPr sz="2000" b="1">
                <a:solidFill>
                  <a:schemeClr val="bg2"/>
                </a:solidFill>
              </a:defRPr>
            </a:lvl1pPr>
          </a:lstStyle>
          <a:p>
            <a:pPr lvl="0"/>
            <a:r>
              <a:rPr lang="en-US" dirty="0" smtClean="0"/>
              <a:t>Click to edit Subhead</a:t>
            </a:r>
          </a:p>
        </p:txBody>
      </p:sp>
      <p:sp>
        <p:nvSpPr>
          <p:cNvPr id="5" name="Text Placeholder 4" title="Text Box with MINNESOTA STATE typed in gray"/>
          <p:cNvSpPr>
            <a:spLocks noGrp="1"/>
          </p:cNvSpPr>
          <p:nvPr>
            <p:ph type="body" sz="quarter" idx="14" hasCustomPrompt="1"/>
          </p:nvPr>
        </p:nvSpPr>
        <p:spPr>
          <a:xfrm>
            <a:off x="990600" y="5715000"/>
            <a:ext cx="2819400" cy="381000"/>
          </a:xfrm>
          <a:prstGeom prst="rect">
            <a:avLst/>
          </a:prstGeom>
        </p:spPr>
        <p:txBody>
          <a:bodyPr>
            <a:normAutofit/>
          </a:bodyPr>
          <a:lstStyle>
            <a:lvl1pPr marL="0" indent="0">
              <a:buNone/>
              <a:defRPr sz="1400" b="1">
                <a:solidFill>
                  <a:schemeClr val="bg1">
                    <a:lumMod val="50000"/>
                  </a:schemeClr>
                </a:solidFill>
                <a:latin typeface="+mn-lt"/>
              </a:defRPr>
            </a:lvl1pPr>
          </a:lstStyle>
          <a:p>
            <a:pPr lvl="0"/>
            <a:r>
              <a:rPr lang="en-US" dirty="0" smtClean="0"/>
              <a:t>MINNESOTA STATE</a:t>
            </a:r>
          </a:p>
        </p:txBody>
      </p:sp>
    </p:spTree>
    <p:extLst>
      <p:ext uri="{BB962C8B-B14F-4D97-AF65-F5344CB8AC3E}">
        <p14:creationId xmlns:p14="http://schemas.microsoft.com/office/powerpoint/2010/main" val="3674220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7972" y="306639"/>
            <a:ext cx="3504776" cy="1977521"/>
          </a:xfrm>
          <a:prstGeom prst="rect">
            <a:avLst/>
          </a:prstGeom>
        </p:spPr>
      </p:pic>
      <p:sp>
        <p:nvSpPr>
          <p:cNvPr id="4" name="Title 1"/>
          <p:cNvSpPr>
            <a:spLocks noGrp="1"/>
          </p:cNvSpPr>
          <p:nvPr>
            <p:ph type="title" hasCustomPrompt="1"/>
          </p:nvPr>
        </p:nvSpPr>
        <p:spPr>
          <a:xfrm>
            <a:off x="381000" y="2819400"/>
            <a:ext cx="8229600" cy="1143000"/>
          </a:xfrm>
        </p:spPr>
        <p:txBody>
          <a:bodyPr/>
          <a:lstStyle>
            <a:lvl1pPr algn="l">
              <a:defRPr>
                <a:solidFill>
                  <a:schemeClr val="tx2"/>
                </a:solidFill>
              </a:defRPr>
            </a:lvl1pPr>
          </a:lstStyle>
          <a:p>
            <a:r>
              <a:rPr lang="en-US" dirty="0" smtClean="0"/>
              <a:t>CLICK TO EDIT SECTION TITLE PAGE</a:t>
            </a:r>
            <a:endParaRPr lang="en-US" dirty="0"/>
          </a:p>
        </p:txBody>
      </p:sp>
    </p:spTree>
    <p:extLst>
      <p:ext uri="{BB962C8B-B14F-4D97-AF65-F5344CB8AC3E}">
        <p14:creationId xmlns:p14="http://schemas.microsoft.com/office/powerpoint/2010/main" val="21501434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ta Point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3400" y="2057400"/>
            <a:ext cx="6324600" cy="1752600"/>
          </a:xfrm>
        </p:spPr>
        <p:txBody>
          <a:bodyPr anchor="t">
            <a:noAutofit/>
          </a:bodyPr>
          <a:lstStyle>
            <a:lvl1pPr algn="l">
              <a:defRPr sz="4400" b="1" cap="all" baseline="0">
                <a:solidFill>
                  <a:schemeClr val="tx2"/>
                </a:solidFill>
              </a:defRPr>
            </a:lvl1pPr>
          </a:lstStyle>
          <a:p>
            <a:r>
              <a:rPr lang="en-US" dirty="0" smtClean="0"/>
              <a:t>Click to edit DATA POINT</a:t>
            </a:r>
            <a:endParaRPr lang="en-US" dirty="0"/>
          </a:p>
        </p:txBody>
      </p:sp>
      <p:sp>
        <p:nvSpPr>
          <p:cNvPr id="10" name="Text Placeholder 9"/>
          <p:cNvSpPr>
            <a:spLocks noGrp="1"/>
          </p:cNvSpPr>
          <p:nvPr>
            <p:ph type="body" sz="quarter" idx="14" hasCustomPrompt="1"/>
          </p:nvPr>
        </p:nvSpPr>
        <p:spPr>
          <a:xfrm>
            <a:off x="533400" y="3886200"/>
            <a:ext cx="3886200" cy="838200"/>
          </a:xfrm>
        </p:spPr>
        <p:txBody>
          <a:bodyPr>
            <a:normAutofit/>
          </a:bodyPr>
          <a:lstStyle>
            <a:lvl1pPr marL="0" indent="0" algn="l">
              <a:buNone/>
              <a:defRPr sz="2400" b="1">
                <a:solidFill>
                  <a:schemeClr val="bg1">
                    <a:lumMod val="50000"/>
                  </a:schemeClr>
                </a:solidFill>
              </a:defRPr>
            </a:lvl1pPr>
          </a:lstStyle>
          <a:p>
            <a:pPr lvl="0"/>
            <a:r>
              <a:rPr lang="en-US" dirty="0" smtClean="0"/>
              <a:t>click to edit descriptor text</a:t>
            </a:r>
            <a:endParaRPr lang="en-US" dirty="0"/>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05" y="6096000"/>
            <a:ext cx="1966790" cy="665683"/>
          </a:xfrm>
          <a:prstGeom prst="rect">
            <a:avLst/>
          </a:prstGeom>
        </p:spPr>
      </p:pic>
      <p:sp>
        <p:nvSpPr>
          <p:cNvPr id="12" name="Text Placeholder 4"/>
          <p:cNvSpPr>
            <a:spLocks noGrp="1"/>
          </p:cNvSpPr>
          <p:nvPr>
            <p:ph type="body" sz="quarter" idx="15" hasCustomPrompt="1"/>
          </p:nvPr>
        </p:nvSpPr>
        <p:spPr>
          <a:xfrm>
            <a:off x="457200" y="381000"/>
            <a:ext cx="8153400" cy="1066800"/>
          </a:xfrm>
        </p:spPr>
        <p:txBody>
          <a:bodyPr>
            <a:normAutofit/>
          </a:bodyPr>
          <a:lstStyle>
            <a:lvl1pPr marL="0" indent="0">
              <a:buNone/>
              <a:defRPr sz="3600" b="1">
                <a:solidFill>
                  <a:schemeClr val="tx2"/>
                </a:solidFill>
              </a:defRPr>
            </a:lvl1pPr>
          </a:lstStyle>
          <a:p>
            <a:pPr lvl="0"/>
            <a:r>
              <a:rPr lang="en-US" dirty="0" smtClean="0"/>
              <a:t>Click to edit header</a:t>
            </a:r>
          </a:p>
        </p:txBody>
      </p:sp>
    </p:spTree>
    <p:extLst>
      <p:ext uri="{BB962C8B-B14F-4D97-AF65-F5344CB8AC3E}">
        <p14:creationId xmlns:p14="http://schemas.microsoft.com/office/powerpoint/2010/main" val="122166993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g Idea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2286000"/>
            <a:ext cx="8229600" cy="2590800"/>
          </a:xfrm>
        </p:spPr>
        <p:txBody>
          <a:bodyPr>
            <a:normAutofit/>
          </a:bodyPr>
          <a:lstStyle>
            <a:lvl1pPr algn="l">
              <a:defRPr sz="3600" b="0" baseline="0">
                <a:solidFill>
                  <a:schemeClr val="bg2"/>
                </a:solidFill>
                <a:latin typeface="+mn-lt"/>
              </a:defRPr>
            </a:lvl1pPr>
          </a:lstStyle>
          <a:p>
            <a:r>
              <a:rPr lang="en-US" dirty="0" smtClean="0"/>
              <a:t/>
            </a:r>
            <a:br>
              <a:rPr lang="en-US" dirty="0" smtClean="0"/>
            </a:br>
            <a:r>
              <a:rPr lang="en-US" dirty="0" smtClean="0"/>
              <a:t>Click to edit big idea:</a:t>
            </a:r>
            <a:br>
              <a:rPr lang="en-US" dirty="0" smtClean="0"/>
            </a:br>
            <a:r>
              <a:rPr lang="en-US" dirty="0" smtClean="0"/>
              <a:t>and copy description</a:t>
            </a:r>
            <a:br>
              <a:rPr lang="en-US" dirty="0" smtClean="0"/>
            </a:br>
            <a:r>
              <a:rPr lang="en-US" dirty="0" smtClean="0"/>
              <a:t/>
            </a:r>
            <a:br>
              <a:rPr lang="en-US" dirty="0" smtClean="0"/>
            </a:br>
            <a:r>
              <a:rPr lang="en-US" dirty="0" smtClean="0"/>
              <a:t/>
            </a:r>
            <a:br>
              <a:rPr lang="en-US" dirty="0" smtClean="0"/>
            </a:br>
            <a:endParaRPr lang="en-US" dirty="0"/>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05" y="6096000"/>
            <a:ext cx="1966790" cy="665683"/>
          </a:xfrm>
          <a:prstGeom prst="rect">
            <a:avLst/>
          </a:prstGeom>
        </p:spPr>
      </p:pic>
      <p:sp>
        <p:nvSpPr>
          <p:cNvPr id="10" name="Text Placeholder 4"/>
          <p:cNvSpPr>
            <a:spLocks noGrp="1"/>
          </p:cNvSpPr>
          <p:nvPr>
            <p:ph type="body" sz="quarter" idx="15" hasCustomPrompt="1"/>
          </p:nvPr>
        </p:nvSpPr>
        <p:spPr>
          <a:xfrm>
            <a:off x="457200" y="381000"/>
            <a:ext cx="8153400" cy="1066800"/>
          </a:xfrm>
        </p:spPr>
        <p:txBody>
          <a:bodyPr>
            <a:normAutofit/>
          </a:bodyPr>
          <a:lstStyle>
            <a:lvl1pPr marL="0" indent="0">
              <a:buNone/>
              <a:defRPr sz="3600" b="1">
                <a:solidFill>
                  <a:schemeClr val="tx2"/>
                </a:solidFill>
              </a:defRPr>
            </a:lvl1pPr>
          </a:lstStyle>
          <a:p>
            <a:pPr lvl="0"/>
            <a:r>
              <a:rPr lang="en-US" dirty="0" smtClean="0"/>
              <a:t>Click to edit header</a:t>
            </a:r>
          </a:p>
        </p:txBody>
      </p:sp>
    </p:spTree>
    <p:extLst>
      <p:ext uri="{BB962C8B-B14F-4D97-AF65-F5344CB8AC3E}">
        <p14:creationId xmlns:p14="http://schemas.microsoft.com/office/powerpoint/2010/main" val="428799475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buClr>
                <a:srgbClr val="009F4D"/>
              </a:buClr>
              <a:defRPr sz="2800">
                <a:solidFill>
                  <a:schemeClr val="tx2"/>
                </a:solidFill>
              </a:defRPr>
            </a:lvl1pPr>
            <a:lvl2pPr>
              <a:buClr>
                <a:srgbClr val="009F4D"/>
              </a:buClr>
              <a:defRPr sz="2400">
                <a:solidFill>
                  <a:schemeClr val="tx2"/>
                </a:solidFill>
              </a:defRPr>
            </a:lvl2pPr>
            <a:lvl3pPr>
              <a:buClr>
                <a:srgbClr val="009F4D"/>
              </a:buClr>
              <a:defRPr sz="2200">
                <a:solidFill>
                  <a:schemeClr val="tx2"/>
                </a:solidFill>
              </a:defRPr>
            </a:lvl3pPr>
            <a:lvl4pPr>
              <a:buClr>
                <a:srgbClr val="009F4D"/>
              </a:buClr>
              <a:defRPr>
                <a:solidFill>
                  <a:schemeClr val="tx2"/>
                </a:solidFill>
              </a:defRPr>
            </a:lvl4pPr>
            <a:lvl5pPr marL="2057400" indent="-228600">
              <a:buClr>
                <a:srgbClr val="009F4D"/>
              </a:buClr>
              <a:buFont typeface="Courier New" panose="02070309020205020404" pitchFamily="49" charset="0"/>
              <a:buChar char="o"/>
              <a:defRPr>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05" y="6096000"/>
            <a:ext cx="1966790" cy="665683"/>
          </a:xfrm>
          <a:prstGeom prst="rect">
            <a:avLst/>
          </a:prstGeom>
        </p:spPr>
      </p:pic>
      <p:sp>
        <p:nvSpPr>
          <p:cNvPr id="10" name="Text Placeholder 4"/>
          <p:cNvSpPr>
            <a:spLocks noGrp="1"/>
          </p:cNvSpPr>
          <p:nvPr>
            <p:ph type="body" sz="quarter" idx="15" hasCustomPrompt="1"/>
          </p:nvPr>
        </p:nvSpPr>
        <p:spPr>
          <a:xfrm>
            <a:off x="457200" y="381000"/>
            <a:ext cx="8153400" cy="1066800"/>
          </a:xfrm>
        </p:spPr>
        <p:txBody>
          <a:bodyPr>
            <a:normAutofit/>
          </a:bodyPr>
          <a:lstStyle>
            <a:lvl1pPr marL="0" indent="0">
              <a:buNone/>
              <a:defRPr sz="3600" b="1">
                <a:solidFill>
                  <a:schemeClr val="tx2"/>
                </a:solidFill>
              </a:defRPr>
            </a:lvl1pPr>
          </a:lstStyle>
          <a:p>
            <a:pPr lvl="0"/>
            <a:r>
              <a:rPr lang="en-US" dirty="0" smtClean="0"/>
              <a:t>Click to edit header</a:t>
            </a:r>
          </a:p>
        </p:txBody>
      </p:sp>
    </p:spTree>
    <p:extLst>
      <p:ext uri="{BB962C8B-B14F-4D97-AF65-F5344CB8AC3E}">
        <p14:creationId xmlns:p14="http://schemas.microsoft.com/office/powerpoint/2010/main" val="37035373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33400" y="1752600"/>
            <a:ext cx="3962400" cy="3657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0" name="Content Placeholder 9"/>
          <p:cNvSpPr>
            <a:spLocks noGrp="1"/>
          </p:cNvSpPr>
          <p:nvPr>
            <p:ph sz="quarter" idx="14" hasCustomPrompt="1"/>
          </p:nvPr>
        </p:nvSpPr>
        <p:spPr>
          <a:xfrm>
            <a:off x="4953000" y="2133600"/>
            <a:ext cx="3352800" cy="2895600"/>
          </a:xfrm>
        </p:spPr>
        <p:txBody>
          <a:bodyPr>
            <a:normAutofit/>
          </a:bodyPr>
          <a:lstStyle>
            <a:lvl1pPr marL="0" indent="0">
              <a:buNone/>
              <a:defRPr sz="2000" baseline="0">
                <a:solidFill>
                  <a:schemeClr val="tx2"/>
                </a:solidFill>
              </a:defRPr>
            </a:lvl1pPr>
          </a:lstStyle>
          <a:p>
            <a:pPr lvl="0"/>
            <a:r>
              <a:rPr lang="en-US" dirty="0" smtClean="0"/>
              <a:t>Click to edit single column copy layout text</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05" y="6096000"/>
            <a:ext cx="1966790" cy="665683"/>
          </a:xfrm>
          <a:prstGeom prst="rect">
            <a:avLst/>
          </a:prstGeom>
        </p:spPr>
      </p:pic>
      <p:sp>
        <p:nvSpPr>
          <p:cNvPr id="9" name="Text Placeholder 4"/>
          <p:cNvSpPr>
            <a:spLocks noGrp="1"/>
          </p:cNvSpPr>
          <p:nvPr>
            <p:ph type="body" sz="quarter" idx="15" hasCustomPrompt="1"/>
          </p:nvPr>
        </p:nvSpPr>
        <p:spPr>
          <a:xfrm>
            <a:off x="457200" y="381000"/>
            <a:ext cx="8153400" cy="1066800"/>
          </a:xfrm>
        </p:spPr>
        <p:txBody>
          <a:bodyPr>
            <a:normAutofit/>
          </a:bodyPr>
          <a:lstStyle>
            <a:lvl1pPr marL="0" indent="0">
              <a:buNone/>
              <a:defRPr sz="3600" b="1">
                <a:solidFill>
                  <a:schemeClr val="tx2"/>
                </a:solidFill>
              </a:defRPr>
            </a:lvl1pPr>
          </a:lstStyle>
          <a:p>
            <a:pPr lvl="0"/>
            <a:r>
              <a:rPr lang="en-US" dirty="0" smtClean="0"/>
              <a:t>Click to edit header</a:t>
            </a:r>
          </a:p>
        </p:txBody>
      </p:sp>
    </p:spTree>
    <p:extLst>
      <p:ext uri="{BB962C8B-B14F-4D97-AF65-F5344CB8AC3E}">
        <p14:creationId xmlns:p14="http://schemas.microsoft.com/office/powerpoint/2010/main" val="7042908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hart Page">
    <p:spTree>
      <p:nvGrpSpPr>
        <p:cNvPr id="1" name=""/>
        <p:cNvGrpSpPr/>
        <p:nvPr/>
      </p:nvGrpSpPr>
      <p:grpSpPr>
        <a:xfrm>
          <a:off x="0" y="0"/>
          <a:ext cx="0" cy="0"/>
          <a:chOff x="0" y="0"/>
          <a:chExt cx="0" cy="0"/>
        </a:xfrm>
      </p:grpSpPr>
      <p:sp>
        <p:nvSpPr>
          <p:cNvPr id="6" name="Chart Placeholder 5"/>
          <p:cNvSpPr>
            <a:spLocks noGrp="1"/>
          </p:cNvSpPr>
          <p:nvPr>
            <p:ph type="chart" sz="quarter" idx="12"/>
          </p:nvPr>
        </p:nvSpPr>
        <p:spPr>
          <a:xfrm>
            <a:off x="457200" y="1524000"/>
            <a:ext cx="7696200" cy="3505200"/>
          </a:xfrm>
        </p:spPr>
        <p:txBody>
          <a:bodyPr/>
          <a:lstStyle/>
          <a:p>
            <a:endParaRPr lang="en-US" dirty="0"/>
          </a:p>
        </p:txBody>
      </p:sp>
      <p:sp>
        <p:nvSpPr>
          <p:cNvPr id="11" name="Text Placeholder 10"/>
          <p:cNvSpPr>
            <a:spLocks noGrp="1"/>
          </p:cNvSpPr>
          <p:nvPr>
            <p:ph type="body" sz="quarter" idx="14" hasCustomPrompt="1"/>
          </p:nvPr>
        </p:nvSpPr>
        <p:spPr>
          <a:xfrm>
            <a:off x="457200" y="5257800"/>
            <a:ext cx="6248400" cy="762000"/>
          </a:xfrm>
        </p:spPr>
        <p:txBody>
          <a:bodyPr>
            <a:normAutofit/>
          </a:bodyPr>
          <a:lstStyle>
            <a:lvl1pPr marL="0" indent="0" algn="l">
              <a:buNone/>
              <a:defRPr sz="2800" b="1">
                <a:solidFill>
                  <a:schemeClr val="bg1">
                    <a:lumMod val="50000"/>
                  </a:schemeClr>
                </a:solidFill>
              </a:defRPr>
            </a:lvl1pPr>
          </a:lstStyle>
          <a:p>
            <a:pPr lvl="0"/>
            <a:r>
              <a:rPr lang="en-US" dirty="0" smtClean="0"/>
              <a:t>Click to edit descriptor caption</a:t>
            </a:r>
          </a:p>
        </p:txBody>
      </p:sp>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05" y="6096000"/>
            <a:ext cx="1966790" cy="665683"/>
          </a:xfrm>
          <a:prstGeom prst="rect">
            <a:avLst/>
          </a:prstGeom>
        </p:spPr>
      </p:pic>
      <p:sp>
        <p:nvSpPr>
          <p:cNvPr id="12" name="Text Placeholder 4"/>
          <p:cNvSpPr>
            <a:spLocks noGrp="1"/>
          </p:cNvSpPr>
          <p:nvPr>
            <p:ph type="body" sz="quarter" idx="15" hasCustomPrompt="1"/>
          </p:nvPr>
        </p:nvSpPr>
        <p:spPr>
          <a:xfrm>
            <a:off x="457200" y="381000"/>
            <a:ext cx="8153400" cy="1066800"/>
          </a:xfrm>
        </p:spPr>
        <p:txBody>
          <a:bodyPr>
            <a:normAutofit/>
          </a:bodyPr>
          <a:lstStyle>
            <a:lvl1pPr marL="0" indent="0">
              <a:buNone/>
              <a:defRPr sz="3600" b="1">
                <a:solidFill>
                  <a:schemeClr val="tx2"/>
                </a:solidFill>
              </a:defRPr>
            </a:lvl1pPr>
          </a:lstStyle>
          <a:p>
            <a:pPr lvl="0"/>
            <a:r>
              <a:rPr lang="en-US" dirty="0" smtClean="0"/>
              <a:t>Click to edit header</a:t>
            </a:r>
          </a:p>
        </p:txBody>
      </p:sp>
    </p:spTree>
    <p:extLst>
      <p:ext uri="{BB962C8B-B14F-4D97-AF65-F5344CB8AC3E}">
        <p14:creationId xmlns:p14="http://schemas.microsoft.com/office/powerpoint/2010/main" val="806220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harts page">
    <p:spTree>
      <p:nvGrpSpPr>
        <p:cNvPr id="1" name=""/>
        <p:cNvGrpSpPr/>
        <p:nvPr/>
      </p:nvGrpSpPr>
      <p:grpSpPr>
        <a:xfrm>
          <a:off x="0" y="0"/>
          <a:ext cx="0" cy="0"/>
          <a:chOff x="0" y="0"/>
          <a:chExt cx="0" cy="0"/>
        </a:xfrm>
      </p:grpSpPr>
      <p:sp>
        <p:nvSpPr>
          <p:cNvPr id="6" name="Chart Placeholder 5"/>
          <p:cNvSpPr>
            <a:spLocks noGrp="1"/>
          </p:cNvSpPr>
          <p:nvPr>
            <p:ph type="chart" sz="quarter" idx="12"/>
          </p:nvPr>
        </p:nvSpPr>
        <p:spPr>
          <a:xfrm>
            <a:off x="533400" y="2133600"/>
            <a:ext cx="1981200" cy="2057400"/>
          </a:xfrm>
        </p:spPr>
        <p:txBody>
          <a:bodyPr/>
          <a:lstStyle/>
          <a:p>
            <a:endParaRPr lang="en-US" dirty="0"/>
          </a:p>
        </p:txBody>
      </p:sp>
      <p:pic>
        <p:nvPicPr>
          <p:cNvPr id="1026"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505200" y="2206625"/>
            <a:ext cx="1981200" cy="20605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8" name="Chart Placeholder 5"/>
          <p:cNvSpPr>
            <a:spLocks noGrp="1"/>
          </p:cNvSpPr>
          <p:nvPr>
            <p:ph type="chart" sz="quarter" idx="13"/>
          </p:nvPr>
        </p:nvSpPr>
        <p:spPr>
          <a:xfrm>
            <a:off x="3581400" y="2133600"/>
            <a:ext cx="1981200" cy="2057400"/>
          </a:xfrm>
        </p:spPr>
        <p:txBody>
          <a:bodyPr/>
          <a:lstStyle/>
          <a:p>
            <a:endParaRPr lang="en-US" dirty="0"/>
          </a:p>
        </p:txBody>
      </p:sp>
      <p:sp>
        <p:nvSpPr>
          <p:cNvPr id="9" name="Chart Placeholder 5"/>
          <p:cNvSpPr>
            <a:spLocks noGrp="1"/>
          </p:cNvSpPr>
          <p:nvPr>
            <p:ph type="chart" sz="quarter" idx="14"/>
          </p:nvPr>
        </p:nvSpPr>
        <p:spPr>
          <a:xfrm>
            <a:off x="6705600" y="2133600"/>
            <a:ext cx="1981200" cy="2057400"/>
          </a:xfrm>
        </p:spPr>
        <p:txBody>
          <a:bodyPr/>
          <a:lstStyle/>
          <a:p>
            <a:endParaRPr lang="en-US"/>
          </a:p>
        </p:txBody>
      </p:sp>
      <p:sp>
        <p:nvSpPr>
          <p:cNvPr id="11" name="Text Placeholder 10"/>
          <p:cNvSpPr>
            <a:spLocks noGrp="1"/>
          </p:cNvSpPr>
          <p:nvPr>
            <p:ph type="body" sz="quarter" idx="16" hasCustomPrompt="1"/>
          </p:nvPr>
        </p:nvSpPr>
        <p:spPr>
          <a:xfrm>
            <a:off x="533400" y="4419600"/>
            <a:ext cx="1981200" cy="1447800"/>
          </a:xfrm>
        </p:spPr>
        <p:txBody>
          <a:bodyPr>
            <a:normAutofit/>
          </a:bodyPr>
          <a:lstStyle>
            <a:lvl1pPr marL="0" indent="0">
              <a:buNone/>
              <a:defRPr sz="1600">
                <a:solidFill>
                  <a:schemeClr val="bg1">
                    <a:lumMod val="50000"/>
                  </a:schemeClr>
                </a:solidFill>
              </a:defRPr>
            </a:lvl1pPr>
          </a:lstStyle>
          <a:p>
            <a:pPr lvl="0"/>
            <a:r>
              <a:rPr lang="en-US" dirty="0" smtClean="0"/>
              <a:t>Click to edit copy </a:t>
            </a:r>
            <a:endParaRPr lang="en-US" dirty="0"/>
          </a:p>
        </p:txBody>
      </p:sp>
      <p:sp>
        <p:nvSpPr>
          <p:cNvPr id="13" name="Text Placeholder 10"/>
          <p:cNvSpPr>
            <a:spLocks noGrp="1"/>
          </p:cNvSpPr>
          <p:nvPr>
            <p:ph type="body" sz="quarter" idx="17" hasCustomPrompt="1"/>
          </p:nvPr>
        </p:nvSpPr>
        <p:spPr>
          <a:xfrm>
            <a:off x="3657600" y="4419600"/>
            <a:ext cx="1981200" cy="1447800"/>
          </a:xfrm>
        </p:spPr>
        <p:txBody>
          <a:bodyPr>
            <a:normAutofit/>
          </a:bodyPr>
          <a:lstStyle>
            <a:lvl1pPr marL="0" indent="0">
              <a:buNone/>
              <a:defRPr sz="1600">
                <a:solidFill>
                  <a:schemeClr val="bg1">
                    <a:lumMod val="50000"/>
                  </a:schemeClr>
                </a:solidFill>
              </a:defRPr>
            </a:lvl1pPr>
          </a:lstStyle>
          <a:p>
            <a:pPr lvl="0"/>
            <a:r>
              <a:rPr lang="en-US" dirty="0" smtClean="0"/>
              <a:t>Click to edit copy </a:t>
            </a:r>
            <a:endParaRPr lang="en-US" dirty="0"/>
          </a:p>
        </p:txBody>
      </p:sp>
      <p:sp>
        <p:nvSpPr>
          <p:cNvPr id="14" name="Text Placeholder 10"/>
          <p:cNvSpPr>
            <a:spLocks noGrp="1"/>
          </p:cNvSpPr>
          <p:nvPr>
            <p:ph type="body" sz="quarter" idx="18" hasCustomPrompt="1"/>
          </p:nvPr>
        </p:nvSpPr>
        <p:spPr>
          <a:xfrm>
            <a:off x="6705600" y="4419600"/>
            <a:ext cx="1981200" cy="1447800"/>
          </a:xfrm>
        </p:spPr>
        <p:txBody>
          <a:bodyPr>
            <a:normAutofit/>
          </a:bodyPr>
          <a:lstStyle>
            <a:lvl1pPr marL="0" indent="0">
              <a:buNone/>
              <a:defRPr sz="1600">
                <a:solidFill>
                  <a:schemeClr val="bg1">
                    <a:lumMod val="50000"/>
                  </a:schemeClr>
                </a:solidFill>
              </a:defRPr>
            </a:lvl1pPr>
          </a:lstStyle>
          <a:p>
            <a:pPr lvl="0"/>
            <a:r>
              <a:rPr lang="en-US" dirty="0" smtClean="0"/>
              <a:t>Click to edit copy </a:t>
            </a:r>
            <a:endParaRPr lang="en-US"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170005" y="6096000"/>
            <a:ext cx="1966790" cy="665683"/>
          </a:xfrm>
          <a:prstGeom prst="rect">
            <a:avLst/>
          </a:prstGeom>
        </p:spPr>
      </p:pic>
      <p:sp>
        <p:nvSpPr>
          <p:cNvPr id="17" name="Text Placeholder 4"/>
          <p:cNvSpPr>
            <a:spLocks noGrp="1"/>
          </p:cNvSpPr>
          <p:nvPr>
            <p:ph type="body" sz="quarter" idx="15" hasCustomPrompt="1"/>
          </p:nvPr>
        </p:nvSpPr>
        <p:spPr>
          <a:xfrm>
            <a:off x="457200" y="381000"/>
            <a:ext cx="8153400" cy="1066800"/>
          </a:xfrm>
        </p:spPr>
        <p:txBody>
          <a:bodyPr>
            <a:normAutofit/>
          </a:bodyPr>
          <a:lstStyle>
            <a:lvl1pPr marL="0" indent="0">
              <a:buNone/>
              <a:defRPr sz="3600" b="1">
                <a:solidFill>
                  <a:schemeClr val="tx2"/>
                </a:solidFill>
              </a:defRPr>
            </a:lvl1pPr>
          </a:lstStyle>
          <a:p>
            <a:pPr lvl="0"/>
            <a:r>
              <a:rPr lang="en-US" dirty="0" smtClean="0"/>
              <a:t>Click to edit header</a:t>
            </a:r>
          </a:p>
        </p:txBody>
      </p:sp>
    </p:spTree>
    <p:extLst>
      <p:ext uri="{BB962C8B-B14F-4D97-AF65-F5344CB8AC3E}">
        <p14:creationId xmlns:p14="http://schemas.microsoft.com/office/powerpoint/2010/main" val="293307660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hree Points Page">
    <p:spTree>
      <p:nvGrpSpPr>
        <p:cNvPr id="1" name=""/>
        <p:cNvGrpSpPr/>
        <p:nvPr/>
      </p:nvGrpSpPr>
      <p:grpSpPr>
        <a:xfrm>
          <a:off x="0" y="0"/>
          <a:ext cx="0" cy="0"/>
          <a:chOff x="0" y="0"/>
          <a:chExt cx="0" cy="0"/>
        </a:xfrm>
      </p:grpSpPr>
      <p:sp>
        <p:nvSpPr>
          <p:cNvPr id="5" name="Oval 4" title="Blue circle image for type to go on top of"/>
          <p:cNvSpPr/>
          <p:nvPr userDrawn="1"/>
        </p:nvSpPr>
        <p:spPr>
          <a:xfrm>
            <a:off x="533400" y="1676400"/>
            <a:ext cx="2362200" cy="22860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2"/>
              </a:solidFill>
            </a:endParaRPr>
          </a:p>
        </p:txBody>
      </p:sp>
      <p:sp>
        <p:nvSpPr>
          <p:cNvPr id="6" name="Oval 5" title="Blue circle image for type to go on top of"/>
          <p:cNvSpPr/>
          <p:nvPr userDrawn="1"/>
        </p:nvSpPr>
        <p:spPr>
          <a:xfrm>
            <a:off x="3429000" y="1752600"/>
            <a:ext cx="2362200" cy="22860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title="Blue circle image for type to go on top of"/>
          <p:cNvSpPr/>
          <p:nvPr userDrawn="1"/>
        </p:nvSpPr>
        <p:spPr>
          <a:xfrm>
            <a:off x="6400800" y="1752600"/>
            <a:ext cx="2362200" cy="2286000"/>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 Placeholder 10"/>
          <p:cNvSpPr>
            <a:spLocks noGrp="1"/>
          </p:cNvSpPr>
          <p:nvPr>
            <p:ph type="body" sz="quarter" idx="16" hasCustomPrompt="1"/>
          </p:nvPr>
        </p:nvSpPr>
        <p:spPr>
          <a:xfrm>
            <a:off x="6591300" y="4419600"/>
            <a:ext cx="1981200" cy="1447800"/>
          </a:xfrm>
        </p:spPr>
        <p:txBody>
          <a:bodyPr>
            <a:normAutofit/>
          </a:bodyPr>
          <a:lstStyle>
            <a:lvl1pPr marL="0" indent="0">
              <a:buNone/>
              <a:defRPr sz="1600">
                <a:solidFill>
                  <a:schemeClr val="bg1">
                    <a:lumMod val="50000"/>
                  </a:schemeClr>
                </a:solidFill>
              </a:defRPr>
            </a:lvl1pPr>
          </a:lstStyle>
          <a:p>
            <a:pPr lvl="0"/>
            <a:r>
              <a:rPr lang="en-US" dirty="0" smtClean="0"/>
              <a:t>Click to edit copy </a:t>
            </a:r>
            <a:endParaRPr lang="en-US" dirty="0"/>
          </a:p>
        </p:txBody>
      </p:sp>
      <p:sp>
        <p:nvSpPr>
          <p:cNvPr id="10" name="Text Placeholder 10"/>
          <p:cNvSpPr>
            <a:spLocks noGrp="1"/>
          </p:cNvSpPr>
          <p:nvPr>
            <p:ph type="body" sz="quarter" idx="17" hasCustomPrompt="1"/>
          </p:nvPr>
        </p:nvSpPr>
        <p:spPr>
          <a:xfrm>
            <a:off x="3657600" y="4419600"/>
            <a:ext cx="1981200" cy="1447800"/>
          </a:xfrm>
        </p:spPr>
        <p:txBody>
          <a:bodyPr>
            <a:normAutofit/>
          </a:bodyPr>
          <a:lstStyle>
            <a:lvl1pPr marL="0" indent="0">
              <a:buNone/>
              <a:defRPr sz="1600">
                <a:solidFill>
                  <a:schemeClr val="bg1">
                    <a:lumMod val="50000"/>
                  </a:schemeClr>
                </a:solidFill>
              </a:defRPr>
            </a:lvl1pPr>
          </a:lstStyle>
          <a:p>
            <a:pPr lvl="0"/>
            <a:r>
              <a:rPr lang="en-US" dirty="0" smtClean="0"/>
              <a:t>Click to edit copy </a:t>
            </a:r>
            <a:endParaRPr lang="en-US" dirty="0"/>
          </a:p>
        </p:txBody>
      </p:sp>
      <p:sp>
        <p:nvSpPr>
          <p:cNvPr id="11" name="Text Placeholder 10"/>
          <p:cNvSpPr>
            <a:spLocks noGrp="1"/>
          </p:cNvSpPr>
          <p:nvPr>
            <p:ph type="body" sz="quarter" idx="18" hasCustomPrompt="1"/>
          </p:nvPr>
        </p:nvSpPr>
        <p:spPr>
          <a:xfrm>
            <a:off x="685800" y="4419600"/>
            <a:ext cx="1981200" cy="1447800"/>
          </a:xfrm>
        </p:spPr>
        <p:txBody>
          <a:bodyPr>
            <a:normAutofit/>
          </a:bodyPr>
          <a:lstStyle>
            <a:lvl1pPr marL="0" indent="0">
              <a:buNone/>
              <a:defRPr sz="1600">
                <a:solidFill>
                  <a:schemeClr val="bg1">
                    <a:lumMod val="50000"/>
                  </a:schemeClr>
                </a:solidFill>
              </a:defRPr>
            </a:lvl1pPr>
          </a:lstStyle>
          <a:p>
            <a:pPr lvl="0"/>
            <a:r>
              <a:rPr lang="en-US" dirty="0" smtClean="0"/>
              <a:t>Click to edit copy </a:t>
            </a:r>
            <a:endParaRPr lang="en-US" dirty="0"/>
          </a:p>
        </p:txBody>
      </p:sp>
      <p:sp>
        <p:nvSpPr>
          <p:cNvPr id="13" name="Content Placeholder 12"/>
          <p:cNvSpPr>
            <a:spLocks noGrp="1"/>
          </p:cNvSpPr>
          <p:nvPr>
            <p:ph sz="quarter" idx="19" hasCustomPrompt="1"/>
          </p:nvPr>
        </p:nvSpPr>
        <p:spPr>
          <a:xfrm>
            <a:off x="838200" y="2133600"/>
            <a:ext cx="1752600" cy="1524000"/>
          </a:xfrm>
        </p:spPr>
        <p:txBody>
          <a:bodyPr>
            <a:normAutofit/>
          </a:bodyPr>
          <a:lstStyle>
            <a:lvl1pPr marL="0" indent="0">
              <a:buNone/>
              <a:defRPr sz="1600" b="1">
                <a:solidFill>
                  <a:schemeClr val="bg1"/>
                </a:solidFill>
              </a:defRPr>
            </a:lvl1pPr>
            <a:lvl2pPr>
              <a:defRPr>
                <a:solidFill>
                  <a:schemeClr val="bg1"/>
                </a:solidFill>
              </a:defRPr>
            </a:lvl2pPr>
          </a:lstStyle>
          <a:p>
            <a:pPr lvl="0"/>
            <a:r>
              <a:rPr lang="en-US" dirty="0" smtClean="0"/>
              <a:t>Click to edit copy</a:t>
            </a:r>
            <a:endParaRPr lang="en-US" dirty="0"/>
          </a:p>
        </p:txBody>
      </p:sp>
      <p:sp>
        <p:nvSpPr>
          <p:cNvPr id="14" name="Content Placeholder 12"/>
          <p:cNvSpPr>
            <a:spLocks noGrp="1"/>
          </p:cNvSpPr>
          <p:nvPr>
            <p:ph sz="quarter" idx="20" hasCustomPrompt="1"/>
          </p:nvPr>
        </p:nvSpPr>
        <p:spPr>
          <a:xfrm>
            <a:off x="3733800" y="2133600"/>
            <a:ext cx="1752600" cy="1524000"/>
          </a:xfrm>
        </p:spPr>
        <p:txBody>
          <a:bodyPr>
            <a:normAutofit/>
          </a:bodyPr>
          <a:lstStyle>
            <a:lvl1pPr marL="0" indent="0">
              <a:buNone/>
              <a:defRPr sz="1600" b="1">
                <a:solidFill>
                  <a:schemeClr val="bg1"/>
                </a:solidFill>
              </a:defRPr>
            </a:lvl1pPr>
            <a:lvl2pPr>
              <a:defRPr>
                <a:solidFill>
                  <a:schemeClr val="bg1"/>
                </a:solidFill>
              </a:defRPr>
            </a:lvl2pPr>
          </a:lstStyle>
          <a:p>
            <a:pPr lvl="0"/>
            <a:r>
              <a:rPr lang="en-US" dirty="0" smtClean="0"/>
              <a:t>Click to edit copy</a:t>
            </a:r>
            <a:endParaRPr lang="en-US" dirty="0"/>
          </a:p>
        </p:txBody>
      </p:sp>
      <p:sp>
        <p:nvSpPr>
          <p:cNvPr id="15" name="Content Placeholder 12"/>
          <p:cNvSpPr>
            <a:spLocks noGrp="1"/>
          </p:cNvSpPr>
          <p:nvPr>
            <p:ph sz="quarter" idx="21" hasCustomPrompt="1"/>
          </p:nvPr>
        </p:nvSpPr>
        <p:spPr>
          <a:xfrm>
            <a:off x="6705600" y="2133600"/>
            <a:ext cx="1752600" cy="1524000"/>
          </a:xfrm>
        </p:spPr>
        <p:txBody>
          <a:bodyPr>
            <a:normAutofit/>
          </a:bodyPr>
          <a:lstStyle>
            <a:lvl1pPr marL="0" indent="0">
              <a:buNone/>
              <a:defRPr sz="1600" b="1">
                <a:solidFill>
                  <a:schemeClr val="bg1"/>
                </a:solidFill>
              </a:defRPr>
            </a:lvl1pPr>
            <a:lvl2pPr>
              <a:defRPr>
                <a:solidFill>
                  <a:schemeClr val="bg1"/>
                </a:solidFill>
              </a:defRPr>
            </a:lvl2pPr>
          </a:lstStyle>
          <a:p>
            <a:pPr lvl="0"/>
            <a:r>
              <a:rPr lang="en-US" dirty="0" smtClean="0"/>
              <a:t>Click to edit copy</a:t>
            </a:r>
            <a:endParaRPr lang="en-US" dirty="0"/>
          </a:p>
        </p:txBody>
      </p:sp>
      <p:pic>
        <p:nvPicPr>
          <p:cNvPr id="17" name="Picture 1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170005" y="6096000"/>
            <a:ext cx="1966790" cy="665683"/>
          </a:xfrm>
          <a:prstGeom prst="rect">
            <a:avLst/>
          </a:prstGeom>
        </p:spPr>
      </p:pic>
      <p:sp>
        <p:nvSpPr>
          <p:cNvPr id="19" name="Text Placeholder 4"/>
          <p:cNvSpPr>
            <a:spLocks noGrp="1"/>
          </p:cNvSpPr>
          <p:nvPr>
            <p:ph type="body" sz="quarter" idx="15" hasCustomPrompt="1"/>
          </p:nvPr>
        </p:nvSpPr>
        <p:spPr>
          <a:xfrm>
            <a:off x="457200" y="381000"/>
            <a:ext cx="8153400" cy="1066800"/>
          </a:xfrm>
        </p:spPr>
        <p:txBody>
          <a:bodyPr>
            <a:normAutofit/>
          </a:bodyPr>
          <a:lstStyle>
            <a:lvl1pPr marL="0" indent="0">
              <a:buNone/>
              <a:defRPr sz="3600" b="1">
                <a:solidFill>
                  <a:schemeClr val="tx2"/>
                </a:solidFill>
              </a:defRPr>
            </a:lvl1pPr>
          </a:lstStyle>
          <a:p>
            <a:pPr lvl="0"/>
            <a:r>
              <a:rPr lang="en-US" dirty="0" smtClean="0"/>
              <a:t>Click to edit header</a:t>
            </a:r>
          </a:p>
        </p:txBody>
      </p:sp>
    </p:spTree>
    <p:extLst>
      <p:ext uri="{BB962C8B-B14F-4D97-AF65-F5344CB8AC3E}">
        <p14:creationId xmlns:p14="http://schemas.microsoft.com/office/powerpoint/2010/main" val="80904090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1"/>
            <a:ext cx="82296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Box 6"/>
          <p:cNvSpPr txBox="1"/>
          <p:nvPr userDrawn="1"/>
        </p:nvSpPr>
        <p:spPr>
          <a:xfrm>
            <a:off x="457200" y="6400800"/>
            <a:ext cx="1981200" cy="307777"/>
          </a:xfrm>
          <a:prstGeom prst="rect">
            <a:avLst/>
          </a:prstGeom>
          <a:noFill/>
        </p:spPr>
        <p:txBody>
          <a:bodyPr wrap="square" rtlCol="0">
            <a:spAutoFit/>
          </a:bodyPr>
          <a:lstStyle/>
          <a:p>
            <a:fld id="{BB705689-6DE3-4ABD-A330-F43849DB3358}" type="slidenum">
              <a:rPr lang="en-US" sz="1400" smtClean="0">
                <a:solidFill>
                  <a:schemeClr val="tx2"/>
                </a:solidFill>
              </a:rPr>
              <a:t>‹#›</a:t>
            </a:fld>
            <a:endParaRPr lang="en-US" sz="1400" dirty="0">
              <a:solidFill>
                <a:schemeClr val="tx2"/>
              </a:solidFill>
            </a:endParaRPr>
          </a:p>
        </p:txBody>
      </p:sp>
    </p:spTree>
    <p:extLst>
      <p:ext uri="{BB962C8B-B14F-4D97-AF65-F5344CB8AC3E}">
        <p14:creationId xmlns:p14="http://schemas.microsoft.com/office/powerpoint/2010/main" val="3650050343"/>
      </p:ext>
    </p:extLst>
  </p:cSld>
  <p:clrMap bg1="lt1" tx1="dk1" bg2="lt2" tx2="dk2" accent1="accent1" accent2="accent2" accent3="accent3" accent4="accent4" accent5="accent5" accent6="accent6" hlink="hlink" folHlink="folHlink"/>
  <p:sldLayoutIdLst>
    <p:sldLayoutId id="2147483671" r:id="rId1"/>
    <p:sldLayoutId id="2147483658" r:id="rId2"/>
    <p:sldLayoutId id="2147483661" r:id="rId3"/>
    <p:sldLayoutId id="2147483662" r:id="rId4"/>
    <p:sldLayoutId id="2147483650" r:id="rId5"/>
    <p:sldLayoutId id="2147483657" r:id="rId6"/>
    <p:sldLayoutId id="2147483664" r:id="rId7"/>
    <p:sldLayoutId id="2147483665" r:id="rId8"/>
    <p:sldLayoutId id="2147483666" r:id="rId9"/>
    <p:sldLayoutId id="2147483655" r:id="rId10"/>
    <p:sldLayoutId id="2147483652" r:id="rId11"/>
    <p:sldLayoutId id="2147483653" r:id="rId12"/>
    <p:sldLayoutId id="2147483674" r:id="rId13"/>
    <p:sldLayoutId id="2147483675" r:id="rId14"/>
  </p:sldLayoutIdLst>
  <p:timing>
    <p:tnLst>
      <p:par>
        <p:cTn id="1" dur="indefinite" restart="never" nodeType="tmRoot"/>
      </p:par>
    </p:tnLst>
  </p:timing>
  <p:txStyles>
    <p:titleStyle>
      <a:lvl1pPr algn="l" defTabSz="914400" rtl="0" eaLnBrk="1" latinLnBrk="0" hangingPunct="1">
        <a:spcBef>
          <a:spcPct val="0"/>
        </a:spcBef>
        <a:buNone/>
        <a:defRPr sz="3600" b="1" kern="1200">
          <a:solidFill>
            <a:schemeClr val="tx2"/>
          </a:solidFill>
          <a:latin typeface="+mj-lt"/>
          <a:ea typeface="+mj-ea"/>
          <a:cs typeface="+mj-cs"/>
        </a:defRPr>
      </a:lvl1pPr>
    </p:titleStyle>
    <p:bodyStyle>
      <a:lvl1pPr marL="342900" indent="-342900" algn="l" defTabSz="914400" rtl="0" eaLnBrk="1" latinLnBrk="0" hangingPunct="1">
        <a:spcBef>
          <a:spcPct val="20000"/>
        </a:spcBef>
        <a:buClr>
          <a:srgbClr val="009F4D"/>
        </a:buClr>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Clr>
          <a:srgbClr val="009F4D"/>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Clr>
          <a:srgbClr val="009F4D"/>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Clr>
          <a:srgbClr val="009F4D"/>
        </a:buClr>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Clr>
          <a:srgbClr val="009F4D"/>
        </a:buClr>
        <a:buFont typeface="Courier New" panose="02070309020205020404" pitchFamily="49" charset="0"/>
        <a:buChar char="o"/>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7" name="Text Placeholder 2"/>
          <p:cNvSpPr>
            <a:spLocks noGrp="1"/>
          </p:cNvSpPr>
          <p:nvPr>
            <p:ph type="body" idx="1"/>
          </p:nvPr>
        </p:nvSpPr>
        <p:spPr>
          <a:xfrm>
            <a:off x="457200" y="1600201"/>
            <a:ext cx="8229600" cy="43434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223206655"/>
      </p:ext>
    </p:extLst>
  </p:cSld>
  <p:clrMap bg1="lt1" tx1="dk1" bg2="lt2" tx2="dk2" accent1="accent1" accent2="accent2" accent3="accent3" accent4="accent4" accent5="accent5" accent6="accent6" hlink="hlink" folHlink="folHlink"/>
  <p:sldLayoutIdLst>
    <p:sldLayoutId id="2147483672" r:id="rId1"/>
  </p:sldLayoutIdLst>
  <p:timing>
    <p:tnLst>
      <p:par>
        <p:cTn id="1" dur="indefinite" restart="never" nodeType="tmRoot"/>
      </p:par>
    </p:tnLst>
  </p:timing>
  <p:txStyles>
    <p:titleStyle>
      <a:lvl1pPr algn="l"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Clr>
          <a:srgbClr val="009F4D"/>
        </a:buClr>
        <a:buFont typeface="Arial" panose="020B0604020202020204" pitchFamily="34" charset="0"/>
        <a:buChar char="•"/>
        <a:defRPr sz="3200" kern="1200">
          <a:solidFill>
            <a:schemeClr val="tx2"/>
          </a:solidFill>
          <a:latin typeface="+mn-lt"/>
          <a:ea typeface="+mn-ea"/>
          <a:cs typeface="+mn-cs"/>
        </a:defRPr>
      </a:lvl1pPr>
      <a:lvl2pPr marL="742950" indent="-285750" algn="l" defTabSz="914400" rtl="0" eaLnBrk="1" latinLnBrk="0" hangingPunct="1">
        <a:spcBef>
          <a:spcPct val="20000"/>
        </a:spcBef>
        <a:buClr>
          <a:srgbClr val="009F4D"/>
        </a:buClr>
        <a:buFont typeface="Arial" panose="020B0604020202020204" pitchFamily="34" charset="0"/>
        <a:buChar char="•"/>
        <a:defRPr sz="2800" kern="1200">
          <a:solidFill>
            <a:schemeClr val="tx2"/>
          </a:solidFill>
          <a:latin typeface="+mn-lt"/>
          <a:ea typeface="+mn-ea"/>
          <a:cs typeface="+mn-cs"/>
        </a:defRPr>
      </a:lvl2pPr>
      <a:lvl3pPr marL="1143000" indent="-228600" algn="l" defTabSz="914400" rtl="0" eaLnBrk="1" latinLnBrk="0" hangingPunct="1">
        <a:spcBef>
          <a:spcPct val="20000"/>
        </a:spcBef>
        <a:buClr>
          <a:srgbClr val="009F4D"/>
        </a:buClr>
        <a:buFont typeface="Arial" panose="020B0604020202020204" pitchFamily="34" charset="0"/>
        <a:buChar char="•"/>
        <a:defRPr sz="2400" kern="1200">
          <a:solidFill>
            <a:schemeClr val="tx2"/>
          </a:solidFill>
          <a:latin typeface="+mn-lt"/>
          <a:ea typeface="+mn-ea"/>
          <a:cs typeface="+mn-cs"/>
        </a:defRPr>
      </a:lvl3pPr>
      <a:lvl4pPr marL="1600200" indent="-228600" algn="l" defTabSz="914400" rtl="0" eaLnBrk="1" latinLnBrk="0" hangingPunct="1">
        <a:spcBef>
          <a:spcPct val="20000"/>
        </a:spcBef>
        <a:buClr>
          <a:srgbClr val="009F4D"/>
        </a:buClr>
        <a:buFont typeface="Arial" panose="020B0604020202020204" pitchFamily="34" charset="0"/>
        <a:buChar char="•"/>
        <a:defRPr sz="2000" kern="1200">
          <a:solidFill>
            <a:schemeClr val="tx2"/>
          </a:solidFill>
          <a:latin typeface="+mn-lt"/>
          <a:ea typeface="+mn-ea"/>
          <a:cs typeface="+mn-cs"/>
        </a:defRPr>
      </a:lvl4pPr>
      <a:lvl5pPr marL="2057400" indent="-228600" algn="l" defTabSz="914400" rtl="0" eaLnBrk="1" latinLnBrk="0" hangingPunct="1">
        <a:spcBef>
          <a:spcPct val="20000"/>
        </a:spcBef>
        <a:buClr>
          <a:srgbClr val="009F4D"/>
        </a:buClr>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hyperlink" Target="https://www.revisor.mn.gov/statutes/?id=13.08" TargetMode="Externa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March 2019</a:t>
            </a:r>
            <a:endParaRPr lang="en-US" dirty="0"/>
          </a:p>
        </p:txBody>
      </p:sp>
      <p:sp>
        <p:nvSpPr>
          <p:cNvPr id="3" name="Text Placeholder 2"/>
          <p:cNvSpPr>
            <a:spLocks noGrp="1"/>
          </p:cNvSpPr>
          <p:nvPr>
            <p:ph type="body" sz="quarter" idx="11"/>
          </p:nvPr>
        </p:nvSpPr>
        <p:spPr>
          <a:xfrm>
            <a:off x="4724400" y="3468688"/>
            <a:ext cx="3352800" cy="417512"/>
          </a:xfrm>
        </p:spPr>
        <p:txBody>
          <a:bodyPr/>
          <a:lstStyle/>
          <a:p>
            <a:r>
              <a:rPr lang="en-US" dirty="0" smtClean="0"/>
              <a:t>St. Cloud State University</a:t>
            </a:r>
            <a:endParaRPr lang="en-US" dirty="0"/>
          </a:p>
        </p:txBody>
      </p:sp>
      <p:sp>
        <p:nvSpPr>
          <p:cNvPr id="4" name="Content Placeholder 3"/>
          <p:cNvSpPr>
            <a:spLocks noGrp="1"/>
          </p:cNvSpPr>
          <p:nvPr>
            <p:ph sz="quarter" idx="12"/>
          </p:nvPr>
        </p:nvSpPr>
        <p:spPr/>
        <p:txBody>
          <a:bodyPr/>
          <a:lstStyle/>
          <a:p>
            <a:r>
              <a:rPr lang="en-US" dirty="0" smtClean="0"/>
              <a:t>GDPR for Universities</a:t>
            </a:r>
            <a:endParaRPr lang="en-US" dirty="0"/>
          </a:p>
        </p:txBody>
      </p:sp>
      <p:sp>
        <p:nvSpPr>
          <p:cNvPr id="5" name="Text Placeholder 4"/>
          <p:cNvSpPr>
            <a:spLocks noGrp="1"/>
          </p:cNvSpPr>
          <p:nvPr>
            <p:ph type="body" sz="quarter" idx="13"/>
          </p:nvPr>
        </p:nvSpPr>
        <p:spPr/>
        <p:txBody>
          <a:bodyPr>
            <a:normAutofit fontScale="77500" lnSpcReduction="20000"/>
          </a:bodyPr>
          <a:lstStyle/>
          <a:p>
            <a:r>
              <a:rPr lang="en-US" dirty="0" smtClean="0"/>
              <a:t>Daniel McCabe</a:t>
            </a:r>
          </a:p>
          <a:p>
            <a:r>
              <a:rPr lang="en-US" dirty="0" smtClean="0"/>
              <a:t>Assistant General Counsel</a:t>
            </a:r>
          </a:p>
          <a:p>
            <a:endParaRPr lang="en-US" dirty="0"/>
          </a:p>
        </p:txBody>
      </p:sp>
      <p:sp>
        <p:nvSpPr>
          <p:cNvPr id="6" name="Text Placeholder 5"/>
          <p:cNvSpPr>
            <a:spLocks noGrp="1"/>
          </p:cNvSpPr>
          <p:nvPr>
            <p:ph type="body" sz="quarter" idx="14"/>
          </p:nvPr>
        </p:nvSpPr>
        <p:spPr/>
        <p:txBody>
          <a:bodyPr/>
          <a:lstStyle/>
          <a:p>
            <a:endParaRPr lang="en-US" dirty="0"/>
          </a:p>
        </p:txBody>
      </p:sp>
    </p:spTree>
    <p:extLst>
      <p:ext uri="{BB962C8B-B14F-4D97-AF65-F5344CB8AC3E}">
        <p14:creationId xmlns:p14="http://schemas.microsoft.com/office/powerpoint/2010/main" val="12209219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Entities not established in the EU have compliance obligations under the GDPR if such an entity advertises its goods or services to individuals in the EU.  </a:t>
            </a:r>
          </a:p>
          <a:p>
            <a:r>
              <a:rPr lang="en-US" dirty="0" smtClean="0"/>
              <a:t>For </a:t>
            </a:r>
            <a:r>
              <a:rPr lang="en-US" dirty="0"/>
              <a:t>our purposes, admissions applications processes, online education programs, and employment application processes only trigger GDPR obligations if the College or University is advertising those programs to individuals in the EU.  </a:t>
            </a:r>
            <a:endParaRPr lang="en-US" dirty="0" smtClean="0"/>
          </a:p>
          <a:p>
            <a:r>
              <a:rPr lang="en-US" dirty="0" smtClean="0"/>
              <a:t>Elements of potential targeting include accepting payment in Euro, placing physical advertisements in the EU, or specifically tailoring programs to attract EU students.</a:t>
            </a:r>
          </a:p>
          <a:p>
            <a:endParaRPr lang="en-US" dirty="0"/>
          </a:p>
        </p:txBody>
      </p:sp>
      <p:sp>
        <p:nvSpPr>
          <p:cNvPr id="3" name="Text Placeholder 2"/>
          <p:cNvSpPr>
            <a:spLocks noGrp="1"/>
          </p:cNvSpPr>
          <p:nvPr>
            <p:ph type="body" idx="13"/>
          </p:nvPr>
        </p:nvSpPr>
        <p:spPr>
          <a:xfrm>
            <a:off x="457200" y="533401"/>
            <a:ext cx="8229600" cy="609599"/>
          </a:xfrm>
        </p:spPr>
        <p:txBody>
          <a:bodyPr>
            <a:normAutofit fontScale="70000" lnSpcReduction="20000"/>
          </a:bodyPr>
          <a:lstStyle/>
          <a:p>
            <a:r>
              <a:rPr lang="en-US" sz="2800" dirty="0"/>
              <a:t>The GDPR applies to Entities that target persons in the EU for the sale of goods and/or service</a:t>
            </a:r>
          </a:p>
        </p:txBody>
      </p:sp>
    </p:spTree>
    <p:extLst>
      <p:ext uri="{BB962C8B-B14F-4D97-AF65-F5344CB8AC3E}">
        <p14:creationId xmlns:p14="http://schemas.microsoft.com/office/powerpoint/2010/main" val="2649452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smtClean="0"/>
              <a:t>The </a:t>
            </a:r>
            <a:r>
              <a:rPr lang="en-US" dirty="0"/>
              <a:t>incidental collection of data by College and Universities websites does not trigger GDPR compliance obligations if the purpose of such collection is something other than intentionally monitoring the behavior of individuals in the EU.</a:t>
            </a:r>
          </a:p>
          <a:p>
            <a:r>
              <a:rPr lang="en-US" dirty="0" smtClean="0"/>
              <a:t>Study </a:t>
            </a:r>
            <a:r>
              <a:rPr lang="en-US" dirty="0"/>
              <a:t>Abroad programs require the supervision of students and associated data exchange between the program in the EU and the College or University </a:t>
            </a:r>
            <a:r>
              <a:rPr lang="en-US" dirty="0" smtClean="0"/>
              <a:t>administering the </a:t>
            </a:r>
            <a:r>
              <a:rPr lang="en-US" dirty="0"/>
              <a:t>program.  The Colleges and Universities should obtain consent from students attending study abroad programs in the EU to utilize data on those students while they are in the EU.  Our Office has developed a new study abroad waiver that complies with the GDPR.</a:t>
            </a:r>
          </a:p>
          <a:p>
            <a:r>
              <a:rPr lang="en-US" dirty="0" smtClean="0"/>
              <a:t>Certain </a:t>
            </a:r>
            <a:r>
              <a:rPr lang="en-US" dirty="0"/>
              <a:t>official employee activities in the EU may trigger GDPR compliance obligations to the extent the Colleges and Universities are monitoring the behavior of those employees while they are physically located in the EU</a:t>
            </a:r>
            <a:r>
              <a:rPr lang="en-US" dirty="0" smtClean="0"/>
              <a:t>.. </a:t>
            </a:r>
            <a:endParaRPr lang="en-US" dirty="0"/>
          </a:p>
        </p:txBody>
      </p:sp>
      <p:sp>
        <p:nvSpPr>
          <p:cNvPr id="3" name="Text Placeholder 2"/>
          <p:cNvSpPr>
            <a:spLocks noGrp="1"/>
          </p:cNvSpPr>
          <p:nvPr>
            <p:ph type="body" idx="13"/>
          </p:nvPr>
        </p:nvSpPr>
        <p:spPr>
          <a:xfrm>
            <a:off x="457200" y="533401"/>
            <a:ext cx="8229600" cy="609599"/>
          </a:xfrm>
        </p:spPr>
        <p:txBody>
          <a:bodyPr>
            <a:normAutofit fontScale="70000" lnSpcReduction="20000"/>
          </a:bodyPr>
          <a:lstStyle/>
          <a:p>
            <a:r>
              <a:rPr lang="en-US" sz="2800" dirty="0"/>
              <a:t>Entities that use data on individuals to monitor the behavior of those individuals have GDPR compliance obligations.</a:t>
            </a:r>
          </a:p>
        </p:txBody>
      </p:sp>
    </p:spTree>
    <p:extLst>
      <p:ext uri="{BB962C8B-B14F-4D97-AF65-F5344CB8AC3E}">
        <p14:creationId xmlns:p14="http://schemas.microsoft.com/office/powerpoint/2010/main" val="3306900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most data, Minnesota State needs either specific, revocable consent of the data subject, a contractual relationship with the data subject, a potential contractual relations with the data subject, or other appropriate authority.</a:t>
            </a:r>
          </a:p>
          <a:p>
            <a:r>
              <a:rPr lang="en-US" dirty="0"/>
              <a:t>The GDPR places additional restrictions on “sensitive” data.  Generally, sensitive data may only be used with specific, revocable, consent or to protect the vital interests of the data subject.</a:t>
            </a:r>
          </a:p>
          <a:p>
            <a:endParaRPr lang="en-US" dirty="0"/>
          </a:p>
        </p:txBody>
      </p:sp>
      <p:sp>
        <p:nvSpPr>
          <p:cNvPr id="3" name="Text Placeholder 2"/>
          <p:cNvSpPr>
            <a:spLocks noGrp="1"/>
          </p:cNvSpPr>
          <p:nvPr>
            <p:ph type="body" sz="quarter" idx="15"/>
          </p:nvPr>
        </p:nvSpPr>
        <p:spPr/>
        <p:txBody>
          <a:bodyPr>
            <a:normAutofit fontScale="92500" lnSpcReduction="10000"/>
          </a:bodyPr>
          <a:lstStyle/>
          <a:p>
            <a:r>
              <a:rPr lang="en-US" dirty="0" smtClean="0"/>
              <a:t>How can Minnesota State use data under the GDPR, when it applies?</a:t>
            </a:r>
            <a:endParaRPr lang="en-US" dirty="0"/>
          </a:p>
        </p:txBody>
      </p:sp>
    </p:spTree>
    <p:extLst>
      <p:ext uri="{BB962C8B-B14F-4D97-AF65-F5344CB8AC3E}">
        <p14:creationId xmlns:p14="http://schemas.microsoft.com/office/powerpoint/2010/main" val="856305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dirty="0"/>
              <a:t>The GDPR gives data subjects a right to request that an entity delete data it stores on that data subject.  </a:t>
            </a:r>
            <a:endParaRPr lang="en-US" dirty="0" smtClean="0"/>
          </a:p>
          <a:p>
            <a:r>
              <a:rPr lang="en-US" dirty="0" smtClean="0"/>
              <a:t>The </a:t>
            </a:r>
            <a:r>
              <a:rPr lang="en-US" dirty="0"/>
              <a:t>right to erasure, or “right to be forgotten” is not absolute.  </a:t>
            </a:r>
            <a:endParaRPr lang="en-US" dirty="0" smtClean="0"/>
          </a:p>
          <a:p>
            <a:r>
              <a:rPr lang="en-US" dirty="0" smtClean="0"/>
              <a:t>If </a:t>
            </a:r>
            <a:r>
              <a:rPr lang="en-US" dirty="0"/>
              <a:t>a campus has to keep data in order to comply with legal requirements (e.g. record retention) or fulfill the terms of a contract (e.g. admission or employment), it does not have to grant requests to erase data.  </a:t>
            </a:r>
            <a:endParaRPr lang="en-US" dirty="0" smtClean="0"/>
          </a:p>
          <a:p>
            <a:r>
              <a:rPr lang="en-US" dirty="0" smtClean="0"/>
              <a:t>The best practice is not to archive data that campuses no longer need for a legal or business purpose.</a:t>
            </a:r>
            <a:endParaRPr lang="en-US" dirty="0"/>
          </a:p>
          <a:p>
            <a:endParaRPr lang="en-US" dirty="0"/>
          </a:p>
        </p:txBody>
      </p:sp>
      <p:sp>
        <p:nvSpPr>
          <p:cNvPr id="3" name="Text Placeholder 2"/>
          <p:cNvSpPr>
            <a:spLocks noGrp="1"/>
          </p:cNvSpPr>
          <p:nvPr>
            <p:ph type="body" sz="quarter" idx="15"/>
          </p:nvPr>
        </p:nvSpPr>
        <p:spPr/>
        <p:txBody>
          <a:bodyPr/>
          <a:lstStyle/>
          <a:p>
            <a:r>
              <a:rPr lang="en-US" dirty="0" smtClean="0"/>
              <a:t>Deletion Requests</a:t>
            </a:r>
            <a:endParaRPr lang="en-US" dirty="0"/>
          </a:p>
        </p:txBody>
      </p:sp>
    </p:spTree>
    <p:extLst>
      <p:ext uri="{BB962C8B-B14F-4D97-AF65-F5344CB8AC3E}">
        <p14:creationId xmlns:p14="http://schemas.microsoft.com/office/powerpoint/2010/main" val="20205679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The GDPR requires 72 hour notice of the unauthorized disclosure of data if that data could be used to harm that individual (e.g. financial data, social security numbers, etc.), if such notice is reasonable.</a:t>
            </a:r>
          </a:p>
          <a:p>
            <a:r>
              <a:rPr lang="en-US" dirty="0" smtClean="0"/>
              <a:t>The notice goes to the regulatory agency of the nation where the affected individuals were located at the time of the breach.</a:t>
            </a:r>
          </a:p>
          <a:p>
            <a:r>
              <a:rPr lang="en-US" dirty="0" smtClean="0"/>
              <a:t>Data breaches only need to be reported if the GDPR applies to the activity the affective person was engaged in (establishment, targeted sale, intentional tracking).</a:t>
            </a:r>
          </a:p>
          <a:p>
            <a:r>
              <a:rPr lang="en-US" dirty="0" smtClean="0"/>
              <a:t>If you suspect a data breach affecting an individual located in a GDPR state when the breach occurred, please contact our Office and System Office IT Security.</a:t>
            </a:r>
            <a:endParaRPr lang="en-US" dirty="0"/>
          </a:p>
        </p:txBody>
      </p:sp>
      <p:sp>
        <p:nvSpPr>
          <p:cNvPr id="3" name="Text Placeholder 2"/>
          <p:cNvSpPr>
            <a:spLocks noGrp="1"/>
          </p:cNvSpPr>
          <p:nvPr>
            <p:ph type="body" sz="quarter" idx="15"/>
          </p:nvPr>
        </p:nvSpPr>
        <p:spPr/>
        <p:txBody>
          <a:bodyPr/>
          <a:lstStyle/>
          <a:p>
            <a:r>
              <a:rPr lang="en-US" dirty="0" smtClean="0"/>
              <a:t>Data Breaches</a:t>
            </a:r>
            <a:endParaRPr lang="en-US" dirty="0"/>
          </a:p>
        </p:txBody>
      </p:sp>
    </p:spTree>
    <p:extLst>
      <p:ext uri="{BB962C8B-B14F-4D97-AF65-F5344CB8AC3E}">
        <p14:creationId xmlns:p14="http://schemas.microsoft.com/office/powerpoint/2010/main" val="38239508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Lawsuits by individuals located in Europe</a:t>
            </a:r>
          </a:p>
          <a:p>
            <a:r>
              <a:rPr lang="en-US" dirty="0"/>
              <a:t>Regulatory fines and penalties</a:t>
            </a:r>
          </a:p>
          <a:p>
            <a:r>
              <a:rPr lang="en-US" dirty="0"/>
              <a:t>Public relations and reputational risk</a:t>
            </a:r>
          </a:p>
          <a:p>
            <a:endParaRPr lang="en-US" dirty="0"/>
          </a:p>
        </p:txBody>
      </p:sp>
      <p:sp>
        <p:nvSpPr>
          <p:cNvPr id="3" name="Text Placeholder 2"/>
          <p:cNvSpPr>
            <a:spLocks noGrp="1"/>
          </p:cNvSpPr>
          <p:nvPr>
            <p:ph type="body" sz="quarter" idx="15"/>
          </p:nvPr>
        </p:nvSpPr>
        <p:spPr/>
        <p:txBody>
          <a:bodyPr>
            <a:normAutofit fontScale="92500" lnSpcReduction="10000"/>
          </a:bodyPr>
          <a:lstStyle/>
          <a:p>
            <a:r>
              <a:rPr lang="en-US" dirty="0" smtClean="0"/>
              <a:t>Consequences of Failure to Comply with the GDPR</a:t>
            </a:r>
            <a:endParaRPr lang="en-US" dirty="0"/>
          </a:p>
        </p:txBody>
      </p:sp>
    </p:spTree>
    <p:extLst>
      <p:ext uri="{BB962C8B-B14F-4D97-AF65-F5344CB8AC3E}">
        <p14:creationId xmlns:p14="http://schemas.microsoft.com/office/powerpoint/2010/main" val="4138128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Data Practices Compliance Officers</a:t>
            </a:r>
          </a:p>
          <a:p>
            <a:r>
              <a:rPr lang="en-US" dirty="0" smtClean="0"/>
              <a:t>International Programs Officials (International Student Issues)</a:t>
            </a:r>
          </a:p>
          <a:p>
            <a:r>
              <a:rPr lang="en-US" dirty="0" smtClean="0"/>
              <a:t>CIO’s (IT Security Concerns)</a:t>
            </a:r>
          </a:p>
          <a:p>
            <a:r>
              <a:rPr lang="en-US" dirty="0" smtClean="0"/>
              <a:t>CHRO’s (Hiring and Employee Travel)</a:t>
            </a:r>
          </a:p>
          <a:p>
            <a:r>
              <a:rPr lang="en-US" dirty="0" smtClean="0"/>
              <a:t>CFO’s (Contract Issues)</a:t>
            </a:r>
          </a:p>
          <a:p>
            <a:r>
              <a:rPr lang="en-US" dirty="0" smtClean="0"/>
              <a:t>Academic and Student Affairs (Applications)</a:t>
            </a:r>
          </a:p>
          <a:p>
            <a:r>
              <a:rPr lang="en-US" dirty="0" smtClean="0"/>
              <a:t>Alumni Relations (Solicitations)</a:t>
            </a:r>
          </a:p>
        </p:txBody>
      </p:sp>
      <p:sp>
        <p:nvSpPr>
          <p:cNvPr id="3" name="Text Placeholder 2"/>
          <p:cNvSpPr>
            <a:spLocks noGrp="1"/>
          </p:cNvSpPr>
          <p:nvPr>
            <p:ph type="body" sz="quarter" idx="15"/>
          </p:nvPr>
        </p:nvSpPr>
        <p:spPr/>
        <p:txBody>
          <a:bodyPr>
            <a:normAutofit fontScale="92500" lnSpcReduction="10000"/>
          </a:bodyPr>
          <a:lstStyle/>
          <a:p>
            <a:r>
              <a:rPr lang="en-US" dirty="0" smtClean="0"/>
              <a:t>Who on our campus may have GDPR compliance obligations?</a:t>
            </a:r>
            <a:endParaRPr lang="en-US" dirty="0"/>
          </a:p>
        </p:txBody>
      </p:sp>
    </p:spTree>
    <p:extLst>
      <p:ext uri="{BB962C8B-B14F-4D97-AF65-F5344CB8AC3E}">
        <p14:creationId xmlns:p14="http://schemas.microsoft.com/office/powerpoint/2010/main" val="42226654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Part Two: GDPR and Specific Areas</a:t>
            </a:r>
            <a:endParaRPr lang="en-US" dirty="0"/>
          </a:p>
        </p:txBody>
      </p:sp>
    </p:spTree>
    <p:extLst>
      <p:ext uri="{BB962C8B-B14F-4D97-AF65-F5344CB8AC3E}">
        <p14:creationId xmlns:p14="http://schemas.microsoft.com/office/powerpoint/2010/main" val="2320793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Students on study abroad in Europe</a:t>
            </a:r>
          </a:p>
          <a:p>
            <a:r>
              <a:rPr lang="en-US" dirty="0" smtClean="0"/>
              <a:t>European applicants (if targeted)</a:t>
            </a:r>
            <a:endParaRPr lang="en-US" dirty="0"/>
          </a:p>
          <a:p>
            <a:r>
              <a:rPr lang="en-US" dirty="0"/>
              <a:t>Prospective students in </a:t>
            </a:r>
            <a:r>
              <a:rPr lang="en-US" dirty="0" smtClean="0"/>
              <a:t>Europe (if targeted)</a:t>
            </a:r>
            <a:endParaRPr lang="en-US" dirty="0"/>
          </a:p>
          <a:p>
            <a:r>
              <a:rPr lang="en-US" dirty="0"/>
              <a:t>Students on other school sponsored trips in Europe</a:t>
            </a:r>
          </a:p>
          <a:p>
            <a:endParaRPr lang="en-US" dirty="0"/>
          </a:p>
        </p:txBody>
      </p:sp>
      <p:sp>
        <p:nvSpPr>
          <p:cNvPr id="3" name="Text Placeholder 2"/>
          <p:cNvSpPr>
            <a:spLocks noGrp="1"/>
          </p:cNvSpPr>
          <p:nvPr>
            <p:ph type="body" sz="quarter" idx="15"/>
          </p:nvPr>
        </p:nvSpPr>
        <p:spPr/>
        <p:txBody>
          <a:bodyPr>
            <a:normAutofit/>
          </a:bodyPr>
          <a:lstStyle/>
          <a:p>
            <a:r>
              <a:rPr lang="en-US" dirty="0" smtClean="0"/>
              <a:t>Students Affected by the GDPR</a:t>
            </a:r>
            <a:endParaRPr lang="en-US" dirty="0"/>
          </a:p>
        </p:txBody>
      </p:sp>
    </p:spTree>
    <p:extLst>
      <p:ext uri="{BB962C8B-B14F-4D97-AF65-F5344CB8AC3E}">
        <p14:creationId xmlns:p14="http://schemas.microsoft.com/office/powerpoint/2010/main" val="1731893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Updating travel waivers to account for GDPR (e.g. specific consent for health data, disciplinary data, contractual obligations)</a:t>
            </a:r>
          </a:p>
          <a:p>
            <a:r>
              <a:rPr lang="en-US" dirty="0" smtClean="0"/>
              <a:t>More specific warning for applicants if the University is advertising in the EU.</a:t>
            </a:r>
          </a:p>
          <a:p>
            <a:endParaRPr lang="en-US" dirty="0"/>
          </a:p>
        </p:txBody>
      </p:sp>
      <p:sp>
        <p:nvSpPr>
          <p:cNvPr id="3" name="Text Placeholder 2"/>
          <p:cNvSpPr>
            <a:spLocks noGrp="1"/>
          </p:cNvSpPr>
          <p:nvPr>
            <p:ph type="body" sz="quarter" idx="15"/>
          </p:nvPr>
        </p:nvSpPr>
        <p:spPr/>
        <p:txBody>
          <a:bodyPr>
            <a:normAutofit fontScale="92500"/>
          </a:bodyPr>
          <a:lstStyle/>
          <a:p>
            <a:r>
              <a:rPr lang="en-US" dirty="0"/>
              <a:t>Complying with the GDPR Regarding Students</a:t>
            </a:r>
          </a:p>
        </p:txBody>
      </p:sp>
    </p:spTree>
    <p:extLst>
      <p:ext uri="{BB962C8B-B14F-4D97-AF65-F5344CB8AC3E}">
        <p14:creationId xmlns:p14="http://schemas.microsoft.com/office/powerpoint/2010/main" val="11323820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endParaRPr lang="en-US" dirty="0"/>
          </a:p>
          <a:p>
            <a:r>
              <a:rPr lang="en-US" dirty="0" smtClean="0"/>
              <a:t>Part One: GDPR Basics</a:t>
            </a:r>
          </a:p>
          <a:p>
            <a:r>
              <a:rPr lang="en-US" dirty="0" smtClean="0"/>
              <a:t>Part Two: How the GDPR Affects Specific Areas</a:t>
            </a:r>
          </a:p>
          <a:p>
            <a:r>
              <a:rPr lang="en-US" dirty="0" smtClean="0"/>
              <a:t>Part Three: How to Update </a:t>
            </a:r>
            <a:r>
              <a:rPr lang="en-US" dirty="0" err="1" smtClean="0"/>
              <a:t>Tennessen</a:t>
            </a:r>
            <a:r>
              <a:rPr lang="en-US" dirty="0" smtClean="0"/>
              <a:t> Warnings for GDPR</a:t>
            </a:r>
          </a:p>
          <a:p>
            <a:r>
              <a:rPr lang="en-US" dirty="0" smtClean="0"/>
              <a:t>Part Four: Compliance Efforts</a:t>
            </a:r>
          </a:p>
        </p:txBody>
      </p:sp>
      <p:sp>
        <p:nvSpPr>
          <p:cNvPr id="3" name="Text Placeholder 2"/>
          <p:cNvSpPr>
            <a:spLocks noGrp="1"/>
          </p:cNvSpPr>
          <p:nvPr>
            <p:ph type="body" sz="quarter" idx="15"/>
          </p:nvPr>
        </p:nvSpPr>
        <p:spPr/>
        <p:txBody>
          <a:bodyPr>
            <a:normAutofit fontScale="92500" lnSpcReduction="10000"/>
          </a:bodyPr>
          <a:lstStyle/>
          <a:p>
            <a:r>
              <a:rPr lang="en-US" dirty="0" smtClean="0"/>
              <a:t>European Union General Data Protection Regulation</a:t>
            </a:r>
            <a:endParaRPr lang="en-US" dirty="0"/>
          </a:p>
        </p:txBody>
      </p:sp>
    </p:spTree>
    <p:extLst>
      <p:ext uri="{BB962C8B-B14F-4D97-AF65-F5344CB8AC3E}">
        <p14:creationId xmlns:p14="http://schemas.microsoft.com/office/powerpoint/2010/main" val="29525967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Faculty visiting European institutions</a:t>
            </a:r>
          </a:p>
          <a:p>
            <a:r>
              <a:rPr lang="en-US" dirty="0" smtClean="0"/>
              <a:t>Long-term </a:t>
            </a:r>
            <a:r>
              <a:rPr lang="en-US" dirty="0"/>
              <a:t>located employees</a:t>
            </a:r>
          </a:p>
          <a:p>
            <a:r>
              <a:rPr lang="en-US" dirty="0"/>
              <a:t>Employees leading official programs such as study abroad</a:t>
            </a:r>
          </a:p>
          <a:p>
            <a:r>
              <a:rPr lang="en-US" dirty="0"/>
              <a:t>Employees engaging in collaborative research projects</a:t>
            </a:r>
          </a:p>
          <a:p>
            <a:endParaRPr lang="en-US" dirty="0"/>
          </a:p>
        </p:txBody>
      </p:sp>
      <p:sp>
        <p:nvSpPr>
          <p:cNvPr id="3" name="Text Placeholder 2"/>
          <p:cNvSpPr>
            <a:spLocks noGrp="1"/>
          </p:cNvSpPr>
          <p:nvPr>
            <p:ph type="body" sz="quarter" idx="15"/>
          </p:nvPr>
        </p:nvSpPr>
        <p:spPr/>
        <p:txBody>
          <a:bodyPr/>
          <a:lstStyle/>
          <a:p>
            <a:r>
              <a:rPr lang="en-US" dirty="0" smtClean="0"/>
              <a:t>Employees Affected by the GDPR</a:t>
            </a:r>
            <a:endParaRPr lang="en-US" dirty="0"/>
          </a:p>
        </p:txBody>
      </p:sp>
    </p:spTree>
    <p:extLst>
      <p:ext uri="{BB962C8B-B14F-4D97-AF65-F5344CB8AC3E}">
        <p14:creationId xmlns:p14="http://schemas.microsoft.com/office/powerpoint/2010/main" val="41051457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Updated employee travel waiver</a:t>
            </a:r>
          </a:p>
          <a:p>
            <a:r>
              <a:rPr lang="en-US" dirty="0"/>
              <a:t>Closer review of research contracts for GDPR considerations</a:t>
            </a:r>
          </a:p>
          <a:p>
            <a:r>
              <a:rPr lang="en-US" dirty="0"/>
              <a:t>Special attention to </a:t>
            </a:r>
            <a:r>
              <a:rPr lang="en-US" dirty="0" smtClean="0"/>
              <a:t>long-term </a:t>
            </a:r>
            <a:r>
              <a:rPr lang="en-US" dirty="0"/>
              <a:t>staff abroad</a:t>
            </a:r>
          </a:p>
          <a:p>
            <a:endParaRPr lang="en-US" dirty="0"/>
          </a:p>
        </p:txBody>
      </p:sp>
      <p:sp>
        <p:nvSpPr>
          <p:cNvPr id="3" name="Text Placeholder 2"/>
          <p:cNvSpPr>
            <a:spLocks noGrp="1"/>
          </p:cNvSpPr>
          <p:nvPr>
            <p:ph type="body" sz="quarter" idx="15"/>
          </p:nvPr>
        </p:nvSpPr>
        <p:spPr/>
        <p:txBody>
          <a:bodyPr>
            <a:normAutofit fontScale="92500" lnSpcReduction="10000"/>
          </a:bodyPr>
          <a:lstStyle/>
          <a:p>
            <a:r>
              <a:rPr lang="en-US" dirty="0"/>
              <a:t>Complying with the GDPR regarding employees</a:t>
            </a:r>
          </a:p>
          <a:p>
            <a:endParaRPr lang="en-US" dirty="0"/>
          </a:p>
        </p:txBody>
      </p:sp>
    </p:spTree>
    <p:extLst>
      <p:ext uri="{BB962C8B-B14F-4D97-AF65-F5344CB8AC3E}">
        <p14:creationId xmlns:p14="http://schemas.microsoft.com/office/powerpoint/2010/main" val="9523229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Located on the Office of the General Counsel’s Website through SharePoint.</a:t>
            </a:r>
          </a:p>
          <a:p>
            <a:r>
              <a:rPr lang="en-US" dirty="0" smtClean="0"/>
              <a:t>Updates include:</a:t>
            </a:r>
          </a:p>
          <a:p>
            <a:pPr lvl="1"/>
            <a:r>
              <a:rPr lang="en-US" dirty="0" smtClean="0"/>
              <a:t>Specific consent to use health data to protect vital interests</a:t>
            </a:r>
          </a:p>
          <a:p>
            <a:pPr lvl="1"/>
            <a:r>
              <a:rPr lang="en-US" dirty="0" smtClean="0"/>
              <a:t>Specific consent to utilize data while a student or employee is abroad</a:t>
            </a:r>
            <a:endParaRPr lang="en-US" dirty="0"/>
          </a:p>
        </p:txBody>
      </p:sp>
      <p:sp>
        <p:nvSpPr>
          <p:cNvPr id="3" name="Text Placeholder 2"/>
          <p:cNvSpPr>
            <a:spLocks noGrp="1"/>
          </p:cNvSpPr>
          <p:nvPr>
            <p:ph type="body" sz="quarter" idx="15"/>
          </p:nvPr>
        </p:nvSpPr>
        <p:spPr/>
        <p:txBody>
          <a:bodyPr>
            <a:normAutofit fontScale="92500" lnSpcReduction="10000"/>
          </a:bodyPr>
          <a:lstStyle/>
          <a:p>
            <a:r>
              <a:rPr lang="en-US" dirty="0" smtClean="0"/>
              <a:t>Updated Travel Waivers for Students and Employees</a:t>
            </a:r>
            <a:endParaRPr lang="en-US" dirty="0"/>
          </a:p>
        </p:txBody>
      </p:sp>
    </p:spTree>
    <p:extLst>
      <p:ext uri="{BB962C8B-B14F-4D97-AF65-F5344CB8AC3E}">
        <p14:creationId xmlns:p14="http://schemas.microsoft.com/office/powerpoint/2010/main" val="29950394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Contract addendum requests from current vendors</a:t>
            </a:r>
          </a:p>
          <a:p>
            <a:r>
              <a:rPr lang="en-US" dirty="0"/>
              <a:t>GDPR terms in new contracts</a:t>
            </a:r>
          </a:p>
          <a:p>
            <a:r>
              <a:rPr lang="en-US" dirty="0"/>
              <a:t>Contracts for operations in Europe</a:t>
            </a:r>
          </a:p>
          <a:p>
            <a:endParaRPr lang="en-US" dirty="0"/>
          </a:p>
        </p:txBody>
      </p:sp>
      <p:sp>
        <p:nvSpPr>
          <p:cNvPr id="3" name="Text Placeholder 2"/>
          <p:cNvSpPr>
            <a:spLocks noGrp="1"/>
          </p:cNvSpPr>
          <p:nvPr>
            <p:ph type="body" sz="quarter" idx="15"/>
          </p:nvPr>
        </p:nvSpPr>
        <p:spPr/>
        <p:txBody>
          <a:bodyPr/>
          <a:lstStyle/>
          <a:p>
            <a:r>
              <a:rPr lang="en-US" dirty="0" smtClean="0"/>
              <a:t>GDPR and Contracts</a:t>
            </a:r>
            <a:endParaRPr lang="en-US" dirty="0"/>
          </a:p>
        </p:txBody>
      </p:sp>
    </p:spTree>
    <p:extLst>
      <p:ext uri="{BB962C8B-B14F-4D97-AF65-F5344CB8AC3E}">
        <p14:creationId xmlns:p14="http://schemas.microsoft.com/office/powerpoint/2010/main" val="35057263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GDPR requires “privacy by default” and “privacy by design.”</a:t>
            </a:r>
          </a:p>
          <a:p>
            <a:r>
              <a:rPr lang="en-US" dirty="0" smtClean="0"/>
              <a:t>Minnesota State has developed a data classification program to govern how the colleges and universities maintain public, restricted, and highly restricted data.</a:t>
            </a:r>
          </a:p>
          <a:p>
            <a:r>
              <a:rPr lang="en-US" dirty="0" smtClean="0"/>
              <a:t>Contracts with third parties are reviewed for data security concerns.</a:t>
            </a:r>
          </a:p>
          <a:p>
            <a:endParaRPr lang="en-US" dirty="0"/>
          </a:p>
        </p:txBody>
      </p:sp>
      <p:sp>
        <p:nvSpPr>
          <p:cNvPr id="3" name="Text Placeholder 2"/>
          <p:cNvSpPr>
            <a:spLocks noGrp="1"/>
          </p:cNvSpPr>
          <p:nvPr>
            <p:ph type="body" sz="quarter" idx="15"/>
          </p:nvPr>
        </p:nvSpPr>
        <p:spPr/>
        <p:txBody>
          <a:bodyPr/>
          <a:lstStyle/>
          <a:p>
            <a:r>
              <a:rPr lang="en-US" dirty="0" smtClean="0"/>
              <a:t>GDPR and IT Security</a:t>
            </a:r>
            <a:endParaRPr lang="en-US" dirty="0"/>
          </a:p>
        </p:txBody>
      </p:sp>
    </p:spTree>
    <p:extLst>
      <p:ext uri="{BB962C8B-B14F-4D97-AF65-F5344CB8AC3E}">
        <p14:creationId xmlns:p14="http://schemas.microsoft.com/office/powerpoint/2010/main" val="27241454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Merely having a website accessible in the EU does not trigger GDPR obligations.</a:t>
            </a:r>
          </a:p>
          <a:p>
            <a:r>
              <a:rPr lang="en-US" dirty="0" smtClean="0"/>
              <a:t>This is true for international online programs too, if there is no targeting.</a:t>
            </a:r>
          </a:p>
          <a:p>
            <a:r>
              <a:rPr lang="en-US" dirty="0" smtClean="0"/>
              <a:t>A website may trigger GDPR obligations if it is targeting individuals located in the EU for:</a:t>
            </a:r>
          </a:p>
          <a:p>
            <a:pPr lvl="1"/>
            <a:r>
              <a:rPr lang="en-US" dirty="0" smtClean="0"/>
              <a:t>Sale of goods or services</a:t>
            </a:r>
          </a:p>
          <a:p>
            <a:pPr lvl="1"/>
            <a:r>
              <a:rPr lang="en-US" dirty="0" smtClean="0"/>
              <a:t>Monitoring of behavior</a:t>
            </a:r>
            <a:endParaRPr lang="en-US" dirty="0"/>
          </a:p>
        </p:txBody>
      </p:sp>
      <p:sp>
        <p:nvSpPr>
          <p:cNvPr id="3" name="Text Placeholder 2"/>
          <p:cNvSpPr>
            <a:spLocks noGrp="1"/>
          </p:cNvSpPr>
          <p:nvPr>
            <p:ph type="body" sz="quarter" idx="15"/>
          </p:nvPr>
        </p:nvSpPr>
        <p:spPr/>
        <p:txBody>
          <a:bodyPr/>
          <a:lstStyle/>
          <a:p>
            <a:r>
              <a:rPr lang="en-US" dirty="0" smtClean="0"/>
              <a:t>GDPR and Websites</a:t>
            </a:r>
            <a:endParaRPr lang="en-US" dirty="0"/>
          </a:p>
        </p:txBody>
      </p:sp>
    </p:spTree>
    <p:extLst>
      <p:ext uri="{BB962C8B-B14F-4D97-AF65-F5344CB8AC3E}">
        <p14:creationId xmlns:p14="http://schemas.microsoft.com/office/powerpoint/2010/main" val="32765045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colleges and universities need to give European-based alumni the option to “opt-in” to solicitations rather than the option to “opt-out.”</a:t>
            </a:r>
          </a:p>
          <a:p>
            <a:r>
              <a:rPr lang="en-US" dirty="0" smtClean="0"/>
              <a:t>The colleges and universities should provide updated </a:t>
            </a:r>
            <a:r>
              <a:rPr lang="en-US" dirty="0" err="1" smtClean="0"/>
              <a:t>Tennessen</a:t>
            </a:r>
            <a:r>
              <a:rPr lang="en-US" dirty="0" smtClean="0"/>
              <a:t> notices as well.</a:t>
            </a:r>
          </a:p>
          <a:p>
            <a:endParaRPr lang="en-US" dirty="0"/>
          </a:p>
        </p:txBody>
      </p:sp>
      <p:sp>
        <p:nvSpPr>
          <p:cNvPr id="3" name="Text Placeholder 2"/>
          <p:cNvSpPr>
            <a:spLocks noGrp="1"/>
          </p:cNvSpPr>
          <p:nvPr>
            <p:ph type="body" sz="quarter" idx="15"/>
          </p:nvPr>
        </p:nvSpPr>
        <p:spPr/>
        <p:txBody>
          <a:bodyPr/>
          <a:lstStyle/>
          <a:p>
            <a:r>
              <a:rPr lang="en-US" dirty="0" smtClean="0"/>
              <a:t>GDPR and Alumni</a:t>
            </a:r>
            <a:endParaRPr lang="en-US" dirty="0"/>
          </a:p>
        </p:txBody>
      </p:sp>
    </p:spTree>
    <p:extLst>
      <p:ext uri="{BB962C8B-B14F-4D97-AF65-F5344CB8AC3E}">
        <p14:creationId xmlns:p14="http://schemas.microsoft.com/office/powerpoint/2010/main" val="154759741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Research projects involving persons located in the European Union need to be monitored to make sure that appropriate consent is granted.  </a:t>
            </a:r>
          </a:p>
          <a:p>
            <a:r>
              <a:rPr lang="en-US" dirty="0" smtClean="0"/>
              <a:t>The rules of informed consent may be different under the GDPR in some circumstances than the default rules in the United States.</a:t>
            </a:r>
          </a:p>
          <a:p>
            <a:r>
              <a:rPr lang="en-US" dirty="0" smtClean="0"/>
              <a:t>Additionally, research contracts with European partners may require terms and conditions addressing GDPR compliance.</a:t>
            </a:r>
            <a:endParaRPr lang="en-US" dirty="0"/>
          </a:p>
        </p:txBody>
      </p:sp>
      <p:sp>
        <p:nvSpPr>
          <p:cNvPr id="3" name="Text Placeholder 2"/>
          <p:cNvSpPr>
            <a:spLocks noGrp="1"/>
          </p:cNvSpPr>
          <p:nvPr>
            <p:ph type="body" sz="quarter" idx="15"/>
          </p:nvPr>
        </p:nvSpPr>
        <p:spPr/>
        <p:txBody>
          <a:bodyPr>
            <a:normAutofit/>
          </a:bodyPr>
          <a:lstStyle/>
          <a:p>
            <a:r>
              <a:rPr lang="en-US" dirty="0" smtClean="0"/>
              <a:t>GPDR and Research Projects</a:t>
            </a:r>
            <a:endParaRPr lang="en-US" dirty="0"/>
          </a:p>
        </p:txBody>
      </p:sp>
    </p:spTree>
    <p:extLst>
      <p:ext uri="{BB962C8B-B14F-4D97-AF65-F5344CB8AC3E}">
        <p14:creationId xmlns:p14="http://schemas.microsoft.com/office/powerpoint/2010/main" val="7828464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Part Three: GDPR Updates for </a:t>
            </a:r>
            <a:r>
              <a:rPr lang="en-US" dirty="0" err="1" smtClean="0"/>
              <a:t>Tennessen</a:t>
            </a:r>
            <a:r>
              <a:rPr lang="en-US" dirty="0" smtClean="0"/>
              <a:t> Warnings</a:t>
            </a:r>
            <a:endParaRPr lang="en-US" dirty="0"/>
          </a:p>
        </p:txBody>
      </p:sp>
    </p:spTree>
    <p:extLst>
      <p:ext uri="{BB962C8B-B14F-4D97-AF65-F5344CB8AC3E}">
        <p14:creationId xmlns:p14="http://schemas.microsoft.com/office/powerpoint/2010/main" val="487900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Minnesota Government Data Practices Rule</a:t>
            </a:r>
          </a:p>
          <a:p>
            <a:r>
              <a:rPr lang="en-US" dirty="0"/>
              <a:t>When individuals are asked for private data about themselves (not supervisory inquiries) you must give a </a:t>
            </a:r>
            <a:r>
              <a:rPr lang="en-US" dirty="0" smtClean="0"/>
              <a:t>notice called a “</a:t>
            </a:r>
            <a:r>
              <a:rPr lang="en-US" dirty="0" err="1" smtClean="0"/>
              <a:t>Tennessen</a:t>
            </a:r>
            <a:r>
              <a:rPr lang="en-US" dirty="0"/>
              <a:t> </a:t>
            </a:r>
            <a:r>
              <a:rPr lang="en-US" dirty="0" smtClean="0"/>
              <a:t>Warning.” </a:t>
            </a:r>
            <a:endParaRPr lang="en-US" dirty="0"/>
          </a:p>
          <a:p>
            <a:pPr lvl="1"/>
            <a:r>
              <a:rPr lang="en-US" dirty="0" smtClean="0"/>
              <a:t>Why </a:t>
            </a:r>
            <a:r>
              <a:rPr lang="en-US" dirty="0"/>
              <a:t>you are collecting the information, how information will be used;</a:t>
            </a:r>
          </a:p>
          <a:p>
            <a:pPr lvl="1"/>
            <a:r>
              <a:rPr lang="en-US" dirty="0"/>
              <a:t>Who will have access to the information;</a:t>
            </a:r>
          </a:p>
          <a:p>
            <a:pPr lvl="1"/>
            <a:r>
              <a:rPr lang="en-US" dirty="0"/>
              <a:t>Whether individual is legally required to provide the information;</a:t>
            </a:r>
          </a:p>
          <a:p>
            <a:pPr lvl="1"/>
            <a:r>
              <a:rPr lang="en-US" dirty="0"/>
              <a:t>Consequences of providing or refusing to provide the information.</a:t>
            </a:r>
          </a:p>
          <a:p>
            <a:endParaRPr lang="en-US" dirty="0"/>
          </a:p>
        </p:txBody>
      </p:sp>
      <p:sp>
        <p:nvSpPr>
          <p:cNvPr id="3" name="Text Placeholder 2"/>
          <p:cNvSpPr>
            <a:spLocks noGrp="1"/>
          </p:cNvSpPr>
          <p:nvPr>
            <p:ph type="body" sz="quarter" idx="15"/>
          </p:nvPr>
        </p:nvSpPr>
        <p:spPr/>
        <p:txBody>
          <a:bodyPr>
            <a:normAutofit fontScale="92500" lnSpcReduction="10000"/>
          </a:bodyPr>
          <a:lstStyle/>
          <a:p>
            <a:r>
              <a:rPr lang="en-US" dirty="0" smtClean="0"/>
              <a:t>Collection of Private Data: The </a:t>
            </a:r>
            <a:r>
              <a:rPr lang="en-US" dirty="0" err="1" smtClean="0"/>
              <a:t>Tennessen</a:t>
            </a:r>
            <a:r>
              <a:rPr lang="en-US" dirty="0" smtClean="0"/>
              <a:t> Warning Rule</a:t>
            </a:r>
            <a:endParaRPr lang="en-US" dirty="0"/>
          </a:p>
        </p:txBody>
      </p:sp>
    </p:spTree>
    <p:extLst>
      <p:ext uri="{BB962C8B-B14F-4D97-AF65-F5344CB8AC3E}">
        <p14:creationId xmlns:p14="http://schemas.microsoft.com/office/powerpoint/2010/main" val="9173631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One: GDPR Basics</a:t>
            </a:r>
            <a:endParaRPr lang="en-US" dirty="0"/>
          </a:p>
        </p:txBody>
      </p:sp>
    </p:spTree>
    <p:extLst>
      <p:ext uri="{BB962C8B-B14F-4D97-AF65-F5344CB8AC3E}">
        <p14:creationId xmlns:p14="http://schemas.microsoft.com/office/powerpoint/2010/main" val="39305068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Updates are required to collect data on persons located in Europe.</a:t>
            </a:r>
          </a:p>
          <a:p>
            <a:r>
              <a:rPr lang="en-US" dirty="0" smtClean="0"/>
              <a:t>Examples include:</a:t>
            </a:r>
          </a:p>
          <a:p>
            <a:pPr lvl="1"/>
            <a:r>
              <a:rPr lang="en-US" dirty="0" smtClean="0"/>
              <a:t>Applications</a:t>
            </a:r>
          </a:p>
          <a:p>
            <a:pPr lvl="1"/>
            <a:r>
              <a:rPr lang="en-US" dirty="0" smtClean="0"/>
              <a:t>Alumni solicitations (opt-in rather than opt-out)</a:t>
            </a:r>
          </a:p>
          <a:p>
            <a:pPr lvl="1"/>
            <a:r>
              <a:rPr lang="en-US" dirty="0" smtClean="0"/>
              <a:t>Online information forms</a:t>
            </a:r>
          </a:p>
          <a:p>
            <a:pPr lvl="1"/>
            <a:r>
              <a:rPr lang="en-US" dirty="0" smtClean="0"/>
              <a:t>Data collected for research purposes</a:t>
            </a:r>
          </a:p>
          <a:p>
            <a:r>
              <a:rPr lang="en-US" dirty="0" smtClean="0"/>
              <a:t>Some of this information can be provided through a standardized form or policy posted online.</a:t>
            </a:r>
            <a:endParaRPr lang="en-US" dirty="0"/>
          </a:p>
        </p:txBody>
      </p:sp>
      <p:sp>
        <p:nvSpPr>
          <p:cNvPr id="3" name="Text Placeholder 2"/>
          <p:cNvSpPr>
            <a:spLocks noGrp="1"/>
          </p:cNvSpPr>
          <p:nvPr>
            <p:ph type="body" sz="quarter" idx="15"/>
          </p:nvPr>
        </p:nvSpPr>
        <p:spPr/>
        <p:txBody>
          <a:bodyPr/>
          <a:lstStyle/>
          <a:p>
            <a:r>
              <a:rPr lang="en-US" dirty="0" err="1" smtClean="0"/>
              <a:t>Tennessen</a:t>
            </a:r>
            <a:r>
              <a:rPr lang="en-US" dirty="0" smtClean="0"/>
              <a:t> Warnings and GDPR</a:t>
            </a:r>
            <a:endParaRPr lang="en-US" dirty="0"/>
          </a:p>
        </p:txBody>
      </p:sp>
    </p:spTree>
    <p:extLst>
      <p:ext uri="{BB962C8B-B14F-4D97-AF65-F5344CB8AC3E}">
        <p14:creationId xmlns:p14="http://schemas.microsoft.com/office/powerpoint/2010/main" val="26656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The </a:t>
            </a:r>
            <a:r>
              <a:rPr lang="en-US" dirty="0"/>
              <a:t>reason identified must now meet one or more of the following </a:t>
            </a:r>
            <a:r>
              <a:rPr lang="en-US" dirty="0" smtClean="0"/>
              <a:t>standards for data collected from persons in Europe:</a:t>
            </a:r>
            <a:endParaRPr lang="en-US" dirty="0"/>
          </a:p>
          <a:p>
            <a:pPr lvl="1"/>
            <a:r>
              <a:rPr lang="en-US" sz="2600" dirty="0" smtClean="0"/>
              <a:t>Fulfilling </a:t>
            </a:r>
            <a:r>
              <a:rPr lang="en-US" sz="2600" dirty="0"/>
              <a:t>contractual obligations between the College/University and the data subject.  This may include study abroad agreements, student codes of conduct, terms and conditions of employment, website terms of use, and any other contractual relationship with the data subject.</a:t>
            </a:r>
          </a:p>
          <a:p>
            <a:pPr lvl="1"/>
            <a:r>
              <a:rPr lang="en-US" sz="2600" dirty="0" smtClean="0"/>
              <a:t>Consent </a:t>
            </a:r>
            <a:r>
              <a:rPr lang="en-US" sz="2600" dirty="0"/>
              <a:t>of the data subject.  The GDPR defines valid consent as written, “freely given” (i.e. not tied to a good or service), and revocable.</a:t>
            </a:r>
          </a:p>
          <a:p>
            <a:pPr lvl="1"/>
            <a:r>
              <a:rPr lang="en-US" sz="2600" dirty="0" smtClean="0"/>
              <a:t>Compliance </a:t>
            </a:r>
            <a:r>
              <a:rPr lang="en-US" sz="2600" dirty="0"/>
              <a:t>with a European legal obligation.</a:t>
            </a:r>
          </a:p>
          <a:p>
            <a:pPr lvl="1"/>
            <a:r>
              <a:rPr lang="en-US" sz="2600" dirty="0" smtClean="0"/>
              <a:t>Necessary </a:t>
            </a:r>
            <a:r>
              <a:rPr lang="en-US" sz="2600" dirty="0"/>
              <a:t>to protect the “vital interests” of the data subject or another natural person.</a:t>
            </a:r>
          </a:p>
          <a:p>
            <a:pPr lvl="1"/>
            <a:r>
              <a:rPr lang="en-US" sz="2600" dirty="0" smtClean="0"/>
              <a:t>The </a:t>
            </a:r>
            <a:r>
              <a:rPr lang="en-US" sz="2600" dirty="0"/>
              <a:t>data is necessary to perform a task carried out in the “public interest.”  </a:t>
            </a:r>
          </a:p>
          <a:p>
            <a:pPr lvl="1"/>
            <a:r>
              <a:rPr lang="en-US" sz="2600" dirty="0" smtClean="0"/>
              <a:t>The </a:t>
            </a:r>
            <a:r>
              <a:rPr lang="en-US" sz="2600" dirty="0"/>
              <a:t>data is necessary for the legitimate interests of the data processor after taking into consideration the data subject’s rights to the data.</a:t>
            </a:r>
          </a:p>
          <a:p>
            <a:endParaRPr lang="en-US" dirty="0"/>
          </a:p>
        </p:txBody>
      </p:sp>
      <p:sp>
        <p:nvSpPr>
          <p:cNvPr id="3" name="Text Placeholder 2"/>
          <p:cNvSpPr>
            <a:spLocks noGrp="1"/>
          </p:cNvSpPr>
          <p:nvPr>
            <p:ph type="body" sz="quarter" idx="15"/>
          </p:nvPr>
        </p:nvSpPr>
        <p:spPr/>
        <p:txBody>
          <a:bodyPr/>
          <a:lstStyle/>
          <a:p>
            <a:r>
              <a:rPr lang="en-US" dirty="0" smtClean="0"/>
              <a:t>The Reason You are Collecting the Data</a:t>
            </a:r>
            <a:endParaRPr lang="en-US" dirty="0"/>
          </a:p>
        </p:txBody>
      </p:sp>
    </p:spTree>
    <p:extLst>
      <p:ext uri="{BB962C8B-B14F-4D97-AF65-F5344CB8AC3E}">
        <p14:creationId xmlns:p14="http://schemas.microsoft.com/office/powerpoint/2010/main" val="205860984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This </a:t>
            </a:r>
            <a:r>
              <a:rPr lang="en-US" dirty="0"/>
              <a:t>should include the following:</a:t>
            </a:r>
          </a:p>
          <a:p>
            <a:pPr lvl="1"/>
            <a:r>
              <a:rPr lang="en-US" sz="2600" dirty="0" smtClean="0"/>
              <a:t>A </a:t>
            </a:r>
            <a:r>
              <a:rPr lang="en-US" sz="2600" dirty="0"/>
              <a:t>clear description of how the College/University will use the data, specifically tailored to the purpose stated above.</a:t>
            </a:r>
          </a:p>
          <a:p>
            <a:pPr lvl="1"/>
            <a:r>
              <a:rPr lang="en-US" sz="2600" dirty="0" smtClean="0"/>
              <a:t>An </a:t>
            </a:r>
            <a:r>
              <a:rPr lang="en-US" sz="2600" dirty="0"/>
              <a:t>assurance that the College/University will not use the data for any other purpose.</a:t>
            </a:r>
          </a:p>
          <a:p>
            <a:pPr lvl="1"/>
            <a:r>
              <a:rPr lang="en-US" sz="2600" dirty="0" smtClean="0"/>
              <a:t>A </a:t>
            </a:r>
            <a:r>
              <a:rPr lang="en-US" sz="2600" dirty="0"/>
              <a:t>link to the appropriate records retention policy governing the data.</a:t>
            </a:r>
          </a:p>
          <a:p>
            <a:pPr lvl="1"/>
            <a:r>
              <a:rPr lang="en-US" sz="2600" dirty="0" smtClean="0"/>
              <a:t>A </a:t>
            </a:r>
            <a:r>
              <a:rPr lang="en-US" sz="2600" dirty="0"/>
              <a:t>link to the right to ask for corrections set forth in Minnesota Statutes Section 13.04 </a:t>
            </a:r>
            <a:r>
              <a:rPr lang="en-US" sz="2600" dirty="0" err="1"/>
              <a:t>Subd</a:t>
            </a:r>
            <a:r>
              <a:rPr lang="en-US" sz="2600" dirty="0"/>
              <a:t>. 3.</a:t>
            </a:r>
          </a:p>
          <a:p>
            <a:pPr lvl="1"/>
            <a:r>
              <a:rPr lang="en-US" sz="2600" dirty="0" smtClean="0"/>
              <a:t>A </a:t>
            </a:r>
            <a:r>
              <a:rPr lang="en-US" sz="2600" dirty="0"/>
              <a:t>link to the College/University’s data privacy related policies.</a:t>
            </a:r>
          </a:p>
          <a:p>
            <a:pPr lvl="1"/>
            <a:r>
              <a:rPr lang="en-US" sz="2600" dirty="0" smtClean="0"/>
              <a:t>A </a:t>
            </a:r>
            <a:r>
              <a:rPr lang="en-US" sz="2600" dirty="0"/>
              <a:t>notification that the data subject has the right to ask College/University to delete the data subject’s data.  The College/University does not have to comply with such a request if it still needs the data for a legal or contractual purpose</a:t>
            </a:r>
            <a:r>
              <a:rPr lang="en-US" sz="2600" dirty="0" smtClean="0"/>
              <a:t>.</a:t>
            </a:r>
          </a:p>
          <a:p>
            <a:pPr lvl="1"/>
            <a:r>
              <a:rPr lang="en-US" sz="2600" dirty="0"/>
              <a:t>A notification that the data subject can avail </a:t>
            </a:r>
            <a:r>
              <a:rPr lang="en-US" sz="2600" dirty="0" smtClean="0"/>
              <a:t>themselves of </a:t>
            </a:r>
            <a:r>
              <a:rPr lang="en-US" sz="2600" dirty="0"/>
              <a:t>the dispute procedures set forth in </a:t>
            </a:r>
            <a:r>
              <a:rPr lang="en-US" sz="2600" u="sng" dirty="0">
                <a:hlinkClick r:id="rId2"/>
              </a:rPr>
              <a:t>Minnesota Statutes Section 13.08</a:t>
            </a:r>
            <a:r>
              <a:rPr lang="en-US" sz="2600" dirty="0"/>
              <a:t> and any other legal dispute rights they have by virtue of the laws of the United States of America and any other jurisdiction</a:t>
            </a:r>
            <a:r>
              <a:rPr lang="en-US" sz="2600" dirty="0" smtClean="0"/>
              <a:t>.</a:t>
            </a:r>
            <a:endParaRPr lang="en-US" sz="2600" dirty="0"/>
          </a:p>
        </p:txBody>
      </p:sp>
      <p:sp>
        <p:nvSpPr>
          <p:cNvPr id="3" name="Text Placeholder 2"/>
          <p:cNvSpPr>
            <a:spLocks noGrp="1"/>
          </p:cNvSpPr>
          <p:nvPr>
            <p:ph type="body" sz="quarter" idx="15"/>
          </p:nvPr>
        </p:nvSpPr>
        <p:spPr/>
        <p:txBody>
          <a:bodyPr/>
          <a:lstStyle/>
          <a:p>
            <a:r>
              <a:rPr lang="en-US" dirty="0" smtClean="0"/>
              <a:t>How you Plan on Using the Data</a:t>
            </a:r>
            <a:endParaRPr lang="en-US" dirty="0"/>
          </a:p>
        </p:txBody>
      </p:sp>
    </p:spTree>
    <p:extLst>
      <p:ext uri="{BB962C8B-B14F-4D97-AF65-F5344CB8AC3E}">
        <p14:creationId xmlns:p14="http://schemas.microsoft.com/office/powerpoint/2010/main" val="39190077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Whether </a:t>
            </a:r>
            <a:r>
              <a:rPr lang="en-US" dirty="0"/>
              <a:t>the person is legally required to provide the data or may refuse to do so.</a:t>
            </a:r>
          </a:p>
          <a:p>
            <a:r>
              <a:rPr lang="en-US" dirty="0" smtClean="0"/>
              <a:t>Consequences </a:t>
            </a:r>
            <a:r>
              <a:rPr lang="en-US" dirty="0"/>
              <a:t>if the person provides the data.</a:t>
            </a:r>
          </a:p>
          <a:p>
            <a:r>
              <a:rPr lang="en-US" dirty="0" smtClean="0"/>
              <a:t>Consequences </a:t>
            </a:r>
            <a:r>
              <a:rPr lang="en-US" dirty="0"/>
              <a:t>if the person does not provide the data.</a:t>
            </a:r>
          </a:p>
          <a:p>
            <a:pPr lvl="1"/>
            <a:r>
              <a:rPr lang="en-US" dirty="0" smtClean="0"/>
              <a:t>Consequences </a:t>
            </a:r>
            <a:r>
              <a:rPr lang="en-US" dirty="0"/>
              <a:t>can include inability to complete a contractual relationship such as employment or admission.  </a:t>
            </a:r>
          </a:p>
          <a:p>
            <a:r>
              <a:rPr lang="en-US" dirty="0" smtClean="0"/>
              <a:t>The </a:t>
            </a:r>
            <a:r>
              <a:rPr lang="en-US" dirty="0"/>
              <a:t>identities of people and entities that have access to the data by law. </a:t>
            </a:r>
          </a:p>
          <a:p>
            <a:pPr lvl="1"/>
            <a:r>
              <a:rPr lang="en-US" dirty="0" smtClean="0"/>
              <a:t>All </a:t>
            </a:r>
            <a:r>
              <a:rPr lang="en-US" dirty="0"/>
              <a:t>notices should include that data may be shared upon court order or provided to the state or legislative auditor.</a:t>
            </a:r>
          </a:p>
          <a:p>
            <a:pPr lvl="1"/>
            <a:r>
              <a:rPr lang="en-US" dirty="0" smtClean="0"/>
              <a:t>Any </a:t>
            </a:r>
            <a:r>
              <a:rPr lang="en-US" dirty="0"/>
              <a:t>potential public “recipients” should be listed here.</a:t>
            </a:r>
          </a:p>
          <a:p>
            <a:r>
              <a:rPr lang="en-US" dirty="0" smtClean="0"/>
              <a:t>Campuses </a:t>
            </a:r>
            <a:r>
              <a:rPr lang="en-US" dirty="0"/>
              <a:t>should list contact information for the Data Practices Compliance Official.</a:t>
            </a:r>
          </a:p>
          <a:p>
            <a:endParaRPr lang="en-US" dirty="0"/>
          </a:p>
        </p:txBody>
      </p:sp>
      <p:sp>
        <p:nvSpPr>
          <p:cNvPr id="3" name="Text Placeholder 2"/>
          <p:cNvSpPr>
            <a:spLocks noGrp="1"/>
          </p:cNvSpPr>
          <p:nvPr>
            <p:ph type="body" sz="quarter" idx="15"/>
          </p:nvPr>
        </p:nvSpPr>
        <p:spPr/>
        <p:txBody>
          <a:bodyPr/>
          <a:lstStyle/>
          <a:p>
            <a:r>
              <a:rPr lang="en-US" dirty="0" smtClean="0"/>
              <a:t>Requirements and Consequences</a:t>
            </a:r>
            <a:endParaRPr lang="en-US" dirty="0"/>
          </a:p>
        </p:txBody>
      </p:sp>
    </p:spTree>
    <p:extLst>
      <p:ext uri="{BB962C8B-B14F-4D97-AF65-F5344CB8AC3E}">
        <p14:creationId xmlns:p14="http://schemas.microsoft.com/office/powerpoint/2010/main" val="32869713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 Four: Compliance Efforts</a:t>
            </a:r>
            <a:endParaRPr lang="en-US" dirty="0"/>
          </a:p>
        </p:txBody>
      </p:sp>
    </p:spTree>
    <p:extLst>
      <p:ext uri="{BB962C8B-B14F-4D97-AF65-F5344CB8AC3E}">
        <p14:creationId xmlns:p14="http://schemas.microsoft.com/office/powerpoint/2010/main" val="39210605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Use updated student and employee travel waivers when students and/or employees are traveling to GDPR states</a:t>
            </a:r>
          </a:p>
          <a:p>
            <a:r>
              <a:rPr lang="en-US" dirty="0" smtClean="0"/>
              <a:t>Update </a:t>
            </a:r>
            <a:r>
              <a:rPr lang="en-US" dirty="0" err="1" smtClean="0"/>
              <a:t>Tennessen</a:t>
            </a:r>
            <a:r>
              <a:rPr lang="en-US" dirty="0" smtClean="0"/>
              <a:t> notices when collecting data on persons located in the EU when the GDPR applies</a:t>
            </a:r>
          </a:p>
          <a:p>
            <a:r>
              <a:rPr lang="en-US" dirty="0" smtClean="0"/>
              <a:t>Follow data privacy best practices</a:t>
            </a:r>
          </a:p>
          <a:p>
            <a:r>
              <a:rPr lang="en-US" dirty="0" smtClean="0"/>
              <a:t>Work with our Office on data breaches affecting persons located in the EU or data deletion requests</a:t>
            </a:r>
          </a:p>
          <a:p>
            <a:r>
              <a:rPr lang="en-US" dirty="0" smtClean="0"/>
              <a:t>Don’t panic – the GDPR is just another compliance regime to be worked through.</a:t>
            </a:r>
          </a:p>
          <a:p>
            <a:endParaRPr lang="en-US" dirty="0"/>
          </a:p>
        </p:txBody>
      </p:sp>
      <p:sp>
        <p:nvSpPr>
          <p:cNvPr id="3" name="Text Placeholder 2"/>
          <p:cNvSpPr>
            <a:spLocks noGrp="1"/>
          </p:cNvSpPr>
          <p:nvPr>
            <p:ph type="body" sz="quarter" idx="15"/>
          </p:nvPr>
        </p:nvSpPr>
        <p:spPr/>
        <p:txBody>
          <a:bodyPr/>
          <a:lstStyle/>
          <a:p>
            <a:r>
              <a:rPr lang="en-US" dirty="0" smtClean="0"/>
              <a:t>Compliance Generally</a:t>
            </a:r>
            <a:endParaRPr lang="en-US" dirty="0"/>
          </a:p>
        </p:txBody>
      </p:sp>
    </p:spTree>
    <p:extLst>
      <p:ext uri="{BB962C8B-B14F-4D97-AF65-F5344CB8AC3E}">
        <p14:creationId xmlns:p14="http://schemas.microsoft.com/office/powerpoint/2010/main" val="7495346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http://</a:t>
            </a:r>
            <a:r>
              <a:rPr lang="en-US" dirty="0" smtClean="0"/>
              <a:t>www.minnstate.edu/system/ogc/index.html</a:t>
            </a:r>
          </a:p>
          <a:p>
            <a:r>
              <a:rPr lang="en-US" dirty="0" smtClean="0"/>
              <a:t>Follow link to “data privacy.”</a:t>
            </a:r>
          </a:p>
          <a:p>
            <a:r>
              <a:rPr lang="en-US" dirty="0"/>
              <a:t>Follow link to “European Union General Data Protection Regulation (GDPR) SharePoint Compliance </a:t>
            </a:r>
            <a:r>
              <a:rPr lang="en-US" dirty="0" smtClean="0"/>
              <a:t>Portal”</a:t>
            </a:r>
          </a:p>
          <a:p>
            <a:r>
              <a:rPr lang="en-US" dirty="0" smtClean="0"/>
              <a:t>Login to SharePoint with Star ID and Password</a:t>
            </a:r>
            <a:endParaRPr lang="en-US" dirty="0"/>
          </a:p>
        </p:txBody>
      </p:sp>
      <p:sp>
        <p:nvSpPr>
          <p:cNvPr id="3" name="Text Placeholder 2"/>
          <p:cNvSpPr>
            <a:spLocks noGrp="1"/>
          </p:cNvSpPr>
          <p:nvPr>
            <p:ph type="body" sz="quarter" idx="15"/>
          </p:nvPr>
        </p:nvSpPr>
        <p:spPr/>
        <p:txBody>
          <a:bodyPr/>
          <a:lstStyle/>
          <a:p>
            <a:r>
              <a:rPr lang="en-US" dirty="0" smtClean="0"/>
              <a:t>GDPR Compliance Portal</a:t>
            </a:r>
            <a:endParaRPr lang="en-US" dirty="0"/>
          </a:p>
        </p:txBody>
      </p:sp>
    </p:spTree>
    <p:extLst>
      <p:ext uri="{BB962C8B-B14F-4D97-AF65-F5344CB8AC3E}">
        <p14:creationId xmlns:p14="http://schemas.microsoft.com/office/powerpoint/2010/main" val="392791265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57200" y="274638"/>
            <a:ext cx="8229600" cy="1143000"/>
          </a:xfrm>
        </p:spPr>
        <p:txBody>
          <a:bodyPr>
            <a:normAutofit/>
          </a:bodyPr>
          <a:lstStyle/>
          <a:p>
            <a:pPr algn="l"/>
            <a:r>
              <a:rPr lang="en-US" dirty="0" smtClean="0"/>
              <a:t>Contact Information</a:t>
            </a:r>
            <a:endParaRPr lang="en-US" dirty="0"/>
          </a:p>
        </p:txBody>
      </p:sp>
      <p:sp>
        <p:nvSpPr>
          <p:cNvPr id="3" name="Content Placeholder 2"/>
          <p:cNvSpPr>
            <a:spLocks noGrp="1"/>
          </p:cNvSpPr>
          <p:nvPr>
            <p:ph idx="1"/>
          </p:nvPr>
        </p:nvSpPr>
        <p:spPr/>
        <p:txBody>
          <a:bodyPr numCol="1">
            <a:normAutofit/>
          </a:bodyPr>
          <a:lstStyle/>
          <a:p>
            <a:pPr marL="0" indent="0">
              <a:buNone/>
            </a:pPr>
            <a:r>
              <a:rPr lang="en-US" dirty="0"/>
              <a:t>Daniel G. McCabe</a:t>
            </a:r>
          </a:p>
          <a:p>
            <a:pPr marL="0" indent="0">
              <a:buNone/>
            </a:pPr>
            <a:r>
              <a:rPr lang="en-US" dirty="0"/>
              <a:t>Assistant General Counsel</a:t>
            </a:r>
          </a:p>
          <a:p>
            <a:pPr marL="0" indent="0">
              <a:buNone/>
            </a:pPr>
            <a:r>
              <a:rPr lang="en-US" dirty="0"/>
              <a:t>Office of the General Counsel</a:t>
            </a:r>
          </a:p>
          <a:p>
            <a:pPr marL="0" indent="0">
              <a:buNone/>
            </a:pPr>
            <a:r>
              <a:rPr lang="en-US" dirty="0"/>
              <a:t>–</a:t>
            </a:r>
          </a:p>
          <a:p>
            <a:pPr marL="0" indent="0">
              <a:buNone/>
            </a:pPr>
            <a:r>
              <a:rPr lang="en-US" dirty="0"/>
              <a:t>Minnesota State </a:t>
            </a:r>
          </a:p>
          <a:p>
            <a:pPr marL="0" indent="0">
              <a:buNone/>
            </a:pPr>
            <a:r>
              <a:rPr lang="en-US" dirty="0"/>
              <a:t>30 East 7th Street, St. Paul, MN 55101 </a:t>
            </a:r>
          </a:p>
          <a:p>
            <a:pPr marL="0" indent="0">
              <a:buNone/>
            </a:pPr>
            <a:r>
              <a:rPr lang="en-US" dirty="0"/>
              <a:t>o: 651-201-1833 | f: 651-296-6580 | </a:t>
            </a:r>
            <a:r>
              <a:rPr lang="en-US" dirty="0" smtClean="0"/>
              <a:t>daniel.mccabe@minnstate.edu</a:t>
            </a:r>
            <a:endParaRPr lang="en-US" dirty="0"/>
          </a:p>
          <a:p>
            <a:pPr marL="0" indent="0">
              <a:buNone/>
            </a:pPr>
            <a:endParaRPr lang="en-US" dirty="0"/>
          </a:p>
          <a:p>
            <a:endParaRPr lang="en-US" dirty="0"/>
          </a:p>
          <a:p>
            <a:endParaRPr lang="en-US" dirty="0" smtClean="0"/>
          </a:p>
          <a:p>
            <a:endParaRPr lang="en-US" dirty="0" smtClean="0"/>
          </a:p>
        </p:txBody>
      </p:sp>
    </p:spTree>
    <p:extLst>
      <p:ext uri="{BB962C8B-B14F-4D97-AF65-F5344CB8AC3E}">
        <p14:creationId xmlns:p14="http://schemas.microsoft.com/office/powerpoint/2010/main" val="133275812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75963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latin typeface="Calibri" panose="020F0502020204030204" pitchFamily="34" charset="0"/>
                <a:ea typeface="Cambria" panose="02040503050406030204" pitchFamily="18" charset="0"/>
                <a:cs typeface="Times New Roman" panose="02020603050405020304" pitchFamily="18" charset="0"/>
              </a:rPr>
              <a:t>The GDPR is a Regulation of the European Union (“EU”) governing the privacy and protection of data of natural persons located in EU member states.  </a:t>
            </a:r>
            <a:endParaRPr lang="en-US" dirty="0" smtClean="0">
              <a:latin typeface="Calibri" panose="020F0502020204030204" pitchFamily="34" charset="0"/>
              <a:ea typeface="Cambria" panose="02040503050406030204" pitchFamily="18" charset="0"/>
              <a:cs typeface="Times New Roman" panose="02020603050405020304" pitchFamily="18" charset="0"/>
            </a:endParaRPr>
          </a:p>
          <a:p>
            <a:r>
              <a:rPr lang="en-US" dirty="0" smtClean="0">
                <a:latin typeface="Calibri" panose="020F0502020204030204" pitchFamily="34" charset="0"/>
                <a:ea typeface="Cambria" panose="02040503050406030204" pitchFamily="18" charset="0"/>
                <a:cs typeface="Times New Roman" panose="02020603050405020304" pitchFamily="18" charset="0"/>
              </a:rPr>
              <a:t>It went </a:t>
            </a:r>
            <a:r>
              <a:rPr lang="en-US" dirty="0">
                <a:latin typeface="Calibri" panose="020F0502020204030204" pitchFamily="34" charset="0"/>
                <a:ea typeface="Cambria" panose="02040503050406030204" pitchFamily="18" charset="0"/>
                <a:cs typeface="Times New Roman" panose="02020603050405020304" pitchFamily="18" charset="0"/>
              </a:rPr>
              <a:t>into effect on May 25, 2018, in all current EU Member States, including the United </a:t>
            </a:r>
            <a:r>
              <a:rPr lang="en-US" dirty="0" smtClean="0">
                <a:latin typeface="Calibri" panose="020F0502020204030204" pitchFamily="34" charset="0"/>
                <a:ea typeface="Cambria" panose="02040503050406030204" pitchFamily="18" charset="0"/>
                <a:cs typeface="Times New Roman" panose="02020603050405020304" pitchFamily="18" charset="0"/>
              </a:rPr>
              <a:t>Kingdom; the European Community states (Norway, Iceland, Lichtenstein), and Switzerland.  </a:t>
            </a:r>
          </a:p>
          <a:p>
            <a:r>
              <a:rPr lang="en-US" dirty="0" smtClean="0">
                <a:latin typeface="Calibri" panose="020F0502020204030204" pitchFamily="34" charset="0"/>
                <a:ea typeface="Cambria" panose="02040503050406030204" pitchFamily="18" charset="0"/>
                <a:cs typeface="Times New Roman" panose="02020603050405020304" pitchFamily="18" charset="0"/>
              </a:rPr>
              <a:t>It </a:t>
            </a:r>
            <a:r>
              <a:rPr lang="en-US" dirty="0">
                <a:latin typeface="Calibri" panose="020F0502020204030204" pitchFamily="34" charset="0"/>
                <a:ea typeface="Cambria" panose="02040503050406030204" pitchFamily="18" charset="0"/>
                <a:cs typeface="Times New Roman" panose="02020603050405020304" pitchFamily="18" charset="0"/>
              </a:rPr>
              <a:t>applies to any person located in the </a:t>
            </a:r>
            <a:r>
              <a:rPr lang="en-US" dirty="0" smtClean="0">
                <a:latin typeface="Calibri" panose="020F0502020204030204" pitchFamily="34" charset="0"/>
                <a:ea typeface="Cambria" panose="02040503050406030204" pitchFamily="18" charset="0"/>
                <a:cs typeface="Times New Roman" panose="02020603050405020304" pitchFamily="18" charset="0"/>
              </a:rPr>
              <a:t>EU.</a:t>
            </a:r>
          </a:p>
          <a:p>
            <a:r>
              <a:rPr lang="en-US" dirty="0" smtClean="0">
                <a:latin typeface="Calibri" panose="020F0502020204030204" pitchFamily="34" charset="0"/>
                <a:ea typeface="Cambria" panose="02040503050406030204" pitchFamily="18" charset="0"/>
                <a:cs typeface="Times New Roman" panose="02020603050405020304" pitchFamily="18" charset="0"/>
              </a:rPr>
              <a:t>Tied to location, not citizenship.</a:t>
            </a:r>
            <a:endParaRPr lang="en-US" dirty="0">
              <a:latin typeface="Cambria" panose="02040503050406030204" pitchFamily="18" charset="0"/>
              <a:ea typeface="Cambria" panose="02040503050406030204" pitchFamily="18" charset="0"/>
              <a:cs typeface="Times New Roman" panose="02020603050405020304" pitchFamily="18" charset="0"/>
            </a:endParaRPr>
          </a:p>
          <a:p>
            <a:endParaRPr lang="en-US" dirty="0"/>
          </a:p>
        </p:txBody>
      </p:sp>
      <p:sp>
        <p:nvSpPr>
          <p:cNvPr id="3" name="Text Placeholder 2"/>
          <p:cNvSpPr>
            <a:spLocks noGrp="1"/>
          </p:cNvSpPr>
          <p:nvPr>
            <p:ph type="body" sz="quarter" idx="15"/>
          </p:nvPr>
        </p:nvSpPr>
        <p:spPr/>
        <p:txBody>
          <a:bodyPr/>
          <a:lstStyle/>
          <a:p>
            <a:r>
              <a:rPr lang="en-US" dirty="0" smtClean="0"/>
              <a:t>What is the GDPR?</a:t>
            </a:r>
            <a:endParaRPr lang="en-US" dirty="0"/>
          </a:p>
        </p:txBody>
      </p:sp>
    </p:spTree>
    <p:extLst>
      <p:ext uri="{BB962C8B-B14F-4D97-AF65-F5344CB8AC3E}">
        <p14:creationId xmlns:p14="http://schemas.microsoft.com/office/powerpoint/2010/main" val="965166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On </a:t>
            </a:r>
            <a:r>
              <a:rPr lang="en-US" dirty="0"/>
              <a:t>November 16, 2018, the European Data Protection Board established guidelines on the territorial scope of the GDPR (“the Guidelines”).  The Guidelines help clarify </a:t>
            </a:r>
            <a:r>
              <a:rPr lang="en-US" dirty="0" smtClean="0"/>
              <a:t>Minnesota State’s GDPR </a:t>
            </a:r>
            <a:r>
              <a:rPr lang="en-US" dirty="0"/>
              <a:t>compliance obligations.  </a:t>
            </a:r>
          </a:p>
          <a:p>
            <a:pPr marL="0" indent="0">
              <a:buNone/>
            </a:pPr>
            <a:endParaRPr lang="en-US" dirty="0"/>
          </a:p>
          <a:p>
            <a:pPr marL="0" indent="0">
              <a:buNone/>
            </a:pPr>
            <a:endParaRPr lang="en-US" dirty="0"/>
          </a:p>
        </p:txBody>
      </p:sp>
      <p:sp>
        <p:nvSpPr>
          <p:cNvPr id="3" name="Text Placeholder 2"/>
          <p:cNvSpPr>
            <a:spLocks noGrp="1"/>
          </p:cNvSpPr>
          <p:nvPr>
            <p:ph type="body" idx="13"/>
          </p:nvPr>
        </p:nvSpPr>
        <p:spPr>
          <a:xfrm>
            <a:off x="457200" y="533401"/>
            <a:ext cx="8229600" cy="609599"/>
          </a:xfrm>
        </p:spPr>
        <p:txBody>
          <a:bodyPr>
            <a:normAutofit/>
          </a:bodyPr>
          <a:lstStyle/>
          <a:p>
            <a:r>
              <a:rPr lang="en-US" sz="2800" dirty="0" smtClean="0"/>
              <a:t>GDPR Territoriality Guidance</a:t>
            </a:r>
            <a:endParaRPr lang="en-US" sz="2800" dirty="0"/>
          </a:p>
        </p:txBody>
      </p:sp>
    </p:spTree>
    <p:extLst>
      <p:ext uri="{BB962C8B-B14F-4D97-AF65-F5344CB8AC3E}">
        <p14:creationId xmlns:p14="http://schemas.microsoft.com/office/powerpoint/2010/main" val="4140887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The GDPR protects personally identifiable data of persons located in the EU.</a:t>
            </a:r>
          </a:p>
          <a:p>
            <a:r>
              <a:rPr lang="en-US" dirty="0" smtClean="0"/>
              <a:t>The </a:t>
            </a:r>
            <a:r>
              <a:rPr lang="en-US" dirty="0"/>
              <a:t>data protected by the GDPR includes educational data, financial data, employment data, health data, location data, and photographs.  </a:t>
            </a:r>
            <a:endParaRPr lang="en-US" dirty="0" smtClean="0"/>
          </a:p>
          <a:p>
            <a:r>
              <a:rPr lang="en-US" dirty="0" smtClean="0"/>
              <a:t>This </a:t>
            </a:r>
            <a:r>
              <a:rPr lang="en-US" dirty="0"/>
              <a:t>also </a:t>
            </a:r>
            <a:r>
              <a:rPr lang="en-US" dirty="0" smtClean="0"/>
              <a:t>could include </a:t>
            </a:r>
            <a:r>
              <a:rPr lang="en-US" dirty="0"/>
              <a:t>de-identified data such as IP addresses and metadata if Minnesota State has legal access to other data that can connect to an individual’s identity to the de-identified data.  </a:t>
            </a:r>
          </a:p>
        </p:txBody>
      </p:sp>
      <p:sp>
        <p:nvSpPr>
          <p:cNvPr id="3" name="Text Placeholder 2"/>
          <p:cNvSpPr>
            <a:spLocks noGrp="1"/>
          </p:cNvSpPr>
          <p:nvPr>
            <p:ph type="body" sz="quarter" idx="15"/>
          </p:nvPr>
        </p:nvSpPr>
        <p:spPr/>
        <p:txBody>
          <a:bodyPr/>
          <a:lstStyle/>
          <a:p>
            <a:r>
              <a:rPr lang="en-US" dirty="0" smtClean="0"/>
              <a:t>What does the GDPR protect?</a:t>
            </a:r>
            <a:endParaRPr lang="en-US" dirty="0"/>
          </a:p>
        </p:txBody>
      </p:sp>
    </p:spTree>
    <p:extLst>
      <p:ext uri="{BB962C8B-B14F-4D97-AF65-F5344CB8AC3E}">
        <p14:creationId xmlns:p14="http://schemas.microsoft.com/office/powerpoint/2010/main" val="14370587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a:t>The GDPR places additional restrictions on “sensitive” data, </a:t>
            </a:r>
            <a:r>
              <a:rPr lang="en-US" dirty="0" smtClean="0"/>
              <a:t>including: </a:t>
            </a:r>
          </a:p>
          <a:p>
            <a:pPr lvl="1"/>
            <a:r>
              <a:rPr lang="en-US" dirty="0" smtClean="0"/>
              <a:t>data </a:t>
            </a:r>
            <a:r>
              <a:rPr lang="en-US" dirty="0"/>
              <a:t>revealing racial or ethnic origin, </a:t>
            </a:r>
            <a:endParaRPr lang="en-US" dirty="0" smtClean="0"/>
          </a:p>
          <a:p>
            <a:pPr lvl="1"/>
            <a:r>
              <a:rPr lang="en-US" dirty="0" smtClean="0"/>
              <a:t>data </a:t>
            </a:r>
            <a:r>
              <a:rPr lang="en-US" dirty="0"/>
              <a:t>revealing political, religious, or philosophical beliefs, </a:t>
            </a:r>
            <a:endParaRPr lang="en-US" dirty="0" smtClean="0"/>
          </a:p>
          <a:p>
            <a:pPr lvl="1"/>
            <a:r>
              <a:rPr lang="en-US" dirty="0" smtClean="0"/>
              <a:t>data </a:t>
            </a:r>
            <a:r>
              <a:rPr lang="en-US" dirty="0"/>
              <a:t>revealing trade union membership, </a:t>
            </a:r>
            <a:endParaRPr lang="en-US" dirty="0" smtClean="0"/>
          </a:p>
          <a:p>
            <a:pPr lvl="1"/>
            <a:r>
              <a:rPr lang="en-US" dirty="0" smtClean="0"/>
              <a:t>identifying </a:t>
            </a:r>
            <a:r>
              <a:rPr lang="en-US" dirty="0"/>
              <a:t>biometric or genetic data, </a:t>
            </a:r>
            <a:endParaRPr lang="en-US" dirty="0" smtClean="0"/>
          </a:p>
          <a:p>
            <a:pPr lvl="1"/>
            <a:r>
              <a:rPr lang="en-US" dirty="0" smtClean="0"/>
              <a:t>health </a:t>
            </a:r>
            <a:r>
              <a:rPr lang="en-US" dirty="0"/>
              <a:t>data, and </a:t>
            </a:r>
            <a:endParaRPr lang="en-US" dirty="0" smtClean="0"/>
          </a:p>
          <a:p>
            <a:pPr lvl="1"/>
            <a:r>
              <a:rPr lang="en-US" dirty="0" smtClean="0"/>
              <a:t>data </a:t>
            </a:r>
            <a:r>
              <a:rPr lang="en-US" dirty="0"/>
              <a:t>concerning sexual orientation or sex life.  </a:t>
            </a:r>
            <a:endParaRPr lang="en-US" dirty="0" smtClean="0"/>
          </a:p>
          <a:p>
            <a:endParaRPr lang="en-US" dirty="0"/>
          </a:p>
        </p:txBody>
      </p:sp>
      <p:sp>
        <p:nvSpPr>
          <p:cNvPr id="3" name="Text Placeholder 2"/>
          <p:cNvSpPr>
            <a:spLocks noGrp="1"/>
          </p:cNvSpPr>
          <p:nvPr>
            <p:ph type="body" sz="quarter" idx="15"/>
          </p:nvPr>
        </p:nvSpPr>
        <p:spPr/>
        <p:txBody>
          <a:bodyPr>
            <a:normAutofit fontScale="92500" lnSpcReduction="10000"/>
          </a:bodyPr>
          <a:lstStyle/>
          <a:p>
            <a:r>
              <a:rPr lang="en-US" dirty="0" smtClean="0"/>
              <a:t>What is “sensitive data” according to the GDPR?</a:t>
            </a:r>
            <a:endParaRPr lang="en-US" dirty="0"/>
          </a:p>
        </p:txBody>
      </p:sp>
    </p:spTree>
    <p:extLst>
      <p:ext uri="{BB962C8B-B14F-4D97-AF65-F5344CB8AC3E}">
        <p14:creationId xmlns:p14="http://schemas.microsoft.com/office/powerpoint/2010/main" val="529546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latin typeface="Calibri" panose="020F0502020204030204" pitchFamily="34" charset="0"/>
                <a:ea typeface="Cambria" panose="02040503050406030204" pitchFamily="18" charset="0"/>
                <a:cs typeface="Times New Roman" panose="02020603050405020304" pitchFamily="18" charset="0"/>
              </a:rPr>
              <a:t>Yes, the GDPR applies to the extent that our </a:t>
            </a:r>
            <a:r>
              <a:rPr lang="en-US" dirty="0" smtClean="0">
                <a:latin typeface="Calibri" panose="020F0502020204030204" pitchFamily="34" charset="0"/>
                <a:ea typeface="Cambria" panose="02040503050406030204" pitchFamily="18" charset="0"/>
                <a:cs typeface="Times New Roman" panose="02020603050405020304" pitchFamily="18" charset="0"/>
              </a:rPr>
              <a:t>colleges:</a:t>
            </a:r>
          </a:p>
          <a:p>
            <a:pPr lvl="1"/>
            <a:r>
              <a:rPr lang="en-US" dirty="0" smtClean="0">
                <a:latin typeface="Calibri" panose="020F0502020204030204" pitchFamily="34" charset="0"/>
                <a:ea typeface="Cambria" panose="02040503050406030204" pitchFamily="18" charset="0"/>
                <a:cs typeface="Times New Roman" panose="02020603050405020304" pitchFamily="18" charset="0"/>
              </a:rPr>
              <a:t>Are “established in the EU.” That is, engaging in stable arrangements that include the effective exercise of economic activity in the EU.</a:t>
            </a:r>
          </a:p>
          <a:p>
            <a:pPr lvl="1"/>
            <a:r>
              <a:rPr lang="en-US" dirty="0" smtClean="0">
                <a:latin typeface="Calibri" panose="020F0502020204030204" pitchFamily="34" charset="0"/>
                <a:ea typeface="Cambria" panose="02040503050406030204" pitchFamily="18" charset="0"/>
                <a:cs typeface="Times New Roman" panose="02020603050405020304" pitchFamily="18" charset="0"/>
              </a:rPr>
              <a:t>Are directly advertising goods and services to persons located in the EU.</a:t>
            </a:r>
          </a:p>
          <a:p>
            <a:pPr lvl="1"/>
            <a:r>
              <a:rPr lang="en-US" dirty="0" smtClean="0">
                <a:latin typeface="Calibri" panose="020F0502020204030204" pitchFamily="34" charset="0"/>
                <a:ea typeface="Cambria" panose="02040503050406030204" pitchFamily="18" charset="0"/>
                <a:cs typeface="Times New Roman" panose="02020603050405020304" pitchFamily="18" charset="0"/>
              </a:rPr>
              <a:t>Are intentionally using data on persons located in the EU to monitor the behavior of such persons while they are located in the EU.</a:t>
            </a:r>
            <a:endParaRPr lang="en-US" dirty="0">
              <a:latin typeface="Cambria" panose="02040503050406030204" pitchFamily="18" charset="0"/>
              <a:ea typeface="Cambria" panose="02040503050406030204" pitchFamily="18" charset="0"/>
              <a:cs typeface="Times New Roman" panose="02020603050405020304" pitchFamily="18" charset="0"/>
            </a:endParaRPr>
          </a:p>
          <a:p>
            <a:endParaRPr lang="en-US" dirty="0"/>
          </a:p>
        </p:txBody>
      </p:sp>
      <p:sp>
        <p:nvSpPr>
          <p:cNvPr id="3" name="Text Placeholder 2"/>
          <p:cNvSpPr>
            <a:spLocks noGrp="1"/>
          </p:cNvSpPr>
          <p:nvPr>
            <p:ph type="body" sz="quarter" idx="15"/>
          </p:nvPr>
        </p:nvSpPr>
        <p:spPr/>
        <p:txBody>
          <a:bodyPr/>
          <a:lstStyle/>
          <a:p>
            <a:r>
              <a:rPr lang="en-US" dirty="0" smtClean="0"/>
              <a:t>Does the GDPR apply to Minnesota State?</a:t>
            </a:r>
            <a:endParaRPr lang="en-US" dirty="0"/>
          </a:p>
        </p:txBody>
      </p:sp>
    </p:spTree>
    <p:extLst>
      <p:ext uri="{BB962C8B-B14F-4D97-AF65-F5344CB8AC3E}">
        <p14:creationId xmlns:p14="http://schemas.microsoft.com/office/powerpoint/2010/main" val="33251422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Our </a:t>
            </a:r>
            <a:r>
              <a:rPr lang="en-US" dirty="0"/>
              <a:t>Colleges and Universities are not “Established in the Union” merely because their websites are accessible in the EU.  While a website is stable, it does not always involve the exercise of economic activity</a:t>
            </a:r>
            <a:r>
              <a:rPr lang="en-US" dirty="0" smtClean="0"/>
              <a:t>.</a:t>
            </a:r>
            <a:endParaRPr lang="en-US" dirty="0"/>
          </a:p>
          <a:p>
            <a:r>
              <a:rPr lang="en-US" dirty="0" smtClean="0"/>
              <a:t>Study </a:t>
            </a:r>
            <a:r>
              <a:rPr lang="en-US" dirty="0"/>
              <a:t>abroad programs </a:t>
            </a:r>
            <a:r>
              <a:rPr lang="en-US" dirty="0" smtClean="0"/>
              <a:t>usually do </a:t>
            </a:r>
            <a:r>
              <a:rPr lang="en-US" dirty="0"/>
              <a:t>not cause our Colleges and Universities to be “Established in the Union.”  The associated economic activity, that is, the payment of tuition in exchange for services, takes place in the United States.  </a:t>
            </a:r>
          </a:p>
          <a:p>
            <a:r>
              <a:rPr lang="en-US" dirty="0" smtClean="0"/>
              <a:t>Permanent </a:t>
            </a:r>
            <a:r>
              <a:rPr lang="en-US" dirty="0"/>
              <a:t>employees and/or programs in the EU may be considered “stable arrangements.”  Data processed by Colleges or Universities in this context would result in GDPR compliance obligations.</a:t>
            </a:r>
          </a:p>
          <a:p>
            <a:pPr marL="0" indent="0">
              <a:buNone/>
            </a:pPr>
            <a:endParaRPr lang="en-US" dirty="0"/>
          </a:p>
        </p:txBody>
      </p:sp>
      <p:sp>
        <p:nvSpPr>
          <p:cNvPr id="3" name="Text Placeholder 2"/>
          <p:cNvSpPr>
            <a:spLocks noGrp="1"/>
          </p:cNvSpPr>
          <p:nvPr>
            <p:ph type="body" idx="13"/>
          </p:nvPr>
        </p:nvSpPr>
        <p:spPr>
          <a:xfrm>
            <a:off x="457200" y="533401"/>
            <a:ext cx="8229600" cy="609599"/>
          </a:xfrm>
        </p:spPr>
        <p:txBody>
          <a:bodyPr>
            <a:normAutofit fontScale="85000" lnSpcReduction="10000"/>
          </a:bodyPr>
          <a:lstStyle/>
          <a:p>
            <a:r>
              <a:rPr lang="en-US" sz="2800" dirty="0"/>
              <a:t>The GDPR applies to entities “Established in the Union.” </a:t>
            </a:r>
          </a:p>
        </p:txBody>
      </p:sp>
    </p:spTree>
    <p:extLst>
      <p:ext uri="{BB962C8B-B14F-4D97-AF65-F5344CB8AC3E}">
        <p14:creationId xmlns:p14="http://schemas.microsoft.com/office/powerpoint/2010/main" val="1960175950"/>
      </p:ext>
    </p:extLst>
  </p:cSld>
  <p:clrMapOvr>
    <a:masterClrMapping/>
  </p:clrMapOvr>
</p:sld>
</file>

<file path=ppt/theme/theme1.xml><?xml version="1.0" encoding="utf-8"?>
<a:theme xmlns:a="http://schemas.openxmlformats.org/drawingml/2006/main" name="Office Theme">
  <a:themeElements>
    <a:clrScheme name="Minnesota State Palette 2017">
      <a:dk1>
        <a:srgbClr val="000000"/>
      </a:dk1>
      <a:lt1>
        <a:srgbClr val="FFFFFF"/>
      </a:lt1>
      <a:dk2>
        <a:srgbClr val="04305C"/>
      </a:dk2>
      <a:lt2>
        <a:srgbClr val="139445"/>
      </a:lt2>
      <a:accent1>
        <a:srgbClr val="006CB7"/>
      </a:accent1>
      <a:accent2>
        <a:srgbClr val="0095DA"/>
      </a:accent2>
      <a:accent3>
        <a:srgbClr val="73CEE4"/>
      </a:accent3>
      <a:accent4>
        <a:srgbClr val="62BB46"/>
      </a:accent4>
      <a:accent5>
        <a:srgbClr val="D3E27E"/>
      </a:accent5>
      <a:accent6>
        <a:srgbClr val="E8EDDB"/>
      </a:accent6>
      <a:hlink>
        <a:srgbClr val="00A156"/>
      </a:hlink>
      <a:folHlink>
        <a:srgbClr val="9D9F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Custom 1">
      <a:dk1>
        <a:srgbClr val="000000"/>
      </a:dk1>
      <a:lt1>
        <a:srgbClr val="FFFFFF"/>
      </a:lt1>
      <a:dk2>
        <a:srgbClr val="04305C"/>
      </a:dk2>
      <a:lt2>
        <a:srgbClr val="139445"/>
      </a:lt2>
      <a:accent1>
        <a:srgbClr val="006CB7"/>
      </a:accent1>
      <a:accent2>
        <a:srgbClr val="0095DA"/>
      </a:accent2>
      <a:accent3>
        <a:srgbClr val="73CEE4"/>
      </a:accent3>
      <a:accent4>
        <a:srgbClr val="62BB46"/>
      </a:accent4>
      <a:accent5>
        <a:srgbClr val="D3E27E"/>
      </a:accent5>
      <a:accent6>
        <a:srgbClr val="E8EDDB"/>
      </a:accent6>
      <a:hlink>
        <a:srgbClr val="6D6863"/>
      </a:hlink>
      <a:folHlink>
        <a:srgbClr val="9D9FA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ocument_x0020_Type xmlns="56079915-55c1-47de-9f8c-fe65da8f0fde">Templates</Document_x0020_Type>
    <Audience xmlns="56079915-55c1-47de-9f8c-fe65da8f0fde">
      <Value>System Office</Value>
    </Audience>
    <Category1 xmlns="56079915-55c1-47de-9f8c-fe65da8f0fde">
      <Value>Graphics</Value>
    </Category1>
    <Topic xmlns="56079915-55c1-47de-9f8c-fe65da8f0fde">
      <Value>Brand Standards</Value>
    </Topic>
    <TaxCatchAll xmlns="56079915-55c1-47de-9f8c-fe65da8f0fde">
      <Value>6</Value>
      <Value>3</Value>
    </TaxCatchAll>
    <p09038bf12304619804d557862d5fc41 xmlns="56079915-55c1-47de-9f8c-fe65da8f0fde">
      <Terms xmlns="http://schemas.microsoft.com/office/infopath/2007/PartnerControls">
        <TermInfo xmlns="http://schemas.microsoft.com/office/infopath/2007/PartnerControls">
          <TermName xmlns="http://schemas.microsoft.com/office/infopath/2007/PartnerControls">Advancement</TermName>
          <TermId xmlns="http://schemas.microsoft.com/office/infopath/2007/PartnerControls">d7809cf3-7ceb-465e-92ea-59cbc20ee0a1</TermId>
        </TermInfo>
      </Terms>
    </p09038bf12304619804d557862d5fc41>
    <ja4d214411a24a6192cde7e6c17082ed xmlns="56079915-55c1-47de-9f8c-fe65da8f0fde">
      <Terms xmlns="http://schemas.microsoft.com/office/infopath/2007/PartnerControls">
        <TermInfo xmlns="http://schemas.microsoft.com/office/infopath/2007/PartnerControls">
          <TermName xmlns="http://schemas.microsoft.com/office/infopath/2007/PartnerControls">Communications</TermName>
          <TermId xmlns="http://schemas.microsoft.com/office/infopath/2007/PartnerControls">9c0f9c96-c80b-487b-ba5f-a0d3f6db2610</TermId>
        </TermInfo>
      </Terms>
    </ja4d214411a24a6192cde7e6c17082ed>
    <TaxKeywordTaxHTField xmlns="56079915-55c1-47de-9f8c-fe65da8f0fde">
      <Terms xmlns="http://schemas.microsoft.com/office/infopath/2007/PartnerControls"/>
    </TaxKeywordTaxHTField>
  </documentManagement>
</p:properties>
</file>

<file path=customXml/item2.xml><?xml version="1.0" encoding="utf-8"?>
<ct:contentTypeSchema xmlns:ct="http://schemas.microsoft.com/office/2006/metadata/contentType" xmlns:ma="http://schemas.microsoft.com/office/2006/metadata/properties/metaAttributes" ct:_="" ma:_="" ma:contentTypeName="MNSCU Document" ma:contentTypeID="0x0101007F63E6E81D490F4988342785983C5A40009394B71A0B7376429FFD940BB99A3882" ma:contentTypeVersion="24" ma:contentTypeDescription="" ma:contentTypeScope="" ma:versionID="3262aa079d2002c5603b71a81dbea893">
  <xsd:schema xmlns:xsd="http://www.w3.org/2001/XMLSchema" xmlns:xs="http://www.w3.org/2001/XMLSchema" xmlns:p="http://schemas.microsoft.com/office/2006/metadata/properties" xmlns:ns3="56079915-55c1-47de-9f8c-fe65da8f0fde" xmlns:ns4="66349b39-b3bf-4229-af7a-f722513f1d9a" targetNamespace="http://schemas.microsoft.com/office/2006/metadata/properties" ma:root="true" ma:fieldsID="f2deaa49180158bc7623a3c7a97559ac" ns3:_="" ns4:_="">
    <xsd:import namespace="56079915-55c1-47de-9f8c-fe65da8f0fde"/>
    <xsd:import namespace="66349b39-b3bf-4229-af7a-f722513f1d9a"/>
    <xsd:element name="properties">
      <xsd:complexType>
        <xsd:sequence>
          <xsd:element name="documentManagement">
            <xsd:complexType>
              <xsd:all>
                <xsd:element ref="ns3:Audience" minOccurs="0"/>
                <xsd:element ref="ns3:Document_x0020_Type" minOccurs="0"/>
                <xsd:element ref="ns3:Category1" minOccurs="0"/>
                <xsd:element ref="ns3:Topic" minOccurs="0"/>
                <xsd:element ref="ns3:TaxKeywordTaxHTField" minOccurs="0"/>
                <xsd:element ref="ns3:TaxCatchAll" minOccurs="0"/>
                <xsd:element ref="ns3:TaxCatchAllLabel" minOccurs="0"/>
                <xsd:element ref="ns3:p09038bf12304619804d557862d5fc41" minOccurs="0"/>
                <xsd:element ref="ns3:ja4d214411a24a6192cde7e6c17082ed" minOccurs="0"/>
                <xsd:element ref="ns3:SharedWithUsers" minOccurs="0"/>
                <xsd:element ref="ns3:SharedWithDetails" minOccurs="0"/>
                <xsd:element ref="ns3:LastSharedByUser" minOccurs="0"/>
                <xsd:element ref="ns3:LastSharedByTime" minOccurs="0"/>
                <xsd:element ref="ns4:MediaServiceMetadata" minOccurs="0"/>
                <xsd:element ref="ns4: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6079915-55c1-47de-9f8c-fe65da8f0fde" elementFormDefault="qualified">
    <xsd:import namespace="http://schemas.microsoft.com/office/2006/documentManagement/types"/>
    <xsd:import namespace="http://schemas.microsoft.com/office/infopath/2007/PartnerControls"/>
    <xsd:element name="Audience" ma:index="3" nillable="true" ma:displayName="Audience" ma:internalName="Audience">
      <xsd:complexType>
        <xsd:complexContent>
          <xsd:extension base="dms:MultiChoice">
            <xsd:sequence>
              <xsd:element name="Value" maxOccurs="unbounded" minOccurs="0" nillable="true">
                <xsd:simpleType>
                  <xsd:restriction base="dms:Choice">
                    <xsd:enumeration value="Systemwide"/>
                    <xsd:enumeration value="System Office"/>
                    <xsd:enumeration value="Key Communicators"/>
                  </xsd:restriction>
                </xsd:simpleType>
              </xsd:element>
            </xsd:sequence>
          </xsd:extension>
        </xsd:complexContent>
      </xsd:complexType>
    </xsd:element>
    <xsd:element name="Document_x0020_Type" ma:index="4" nillable="true" ma:displayName="Document Type" ma:format="RadioButtons" ma:internalName="Document_x0020_Type">
      <xsd:simpleType>
        <xsd:restriction base="dms:Choice">
          <xsd:enumeration value="BOT"/>
          <xsd:enumeration value="Logos"/>
          <xsd:enumeration value="Manuals"/>
          <xsd:enumeration value="Maps"/>
          <xsd:enumeration value="Reports"/>
          <xsd:enumeration value="Templates"/>
        </xsd:restriction>
      </xsd:simpleType>
    </xsd:element>
    <xsd:element name="Category1" ma:index="5" nillable="true" ma:displayName="Category" ma:internalName="Category1" ma:readOnly="false">
      <xsd:complexType>
        <xsd:complexContent>
          <xsd:extension base="dms:MultiChoice">
            <xsd:sequence>
              <xsd:element name="Value" maxOccurs="unbounded" minOccurs="0" nillable="true">
                <xsd:simpleType>
                  <xsd:restriction base="dms:Choice">
                    <xsd:enumeration value="Brand Steering Committee"/>
                    <xsd:enumeration value="Communications"/>
                    <xsd:enumeration value="Deliverables"/>
                    <xsd:enumeration value="Drafts"/>
                    <xsd:enumeration value="Graphics"/>
                    <xsd:enumeration value="Timeline"/>
                  </xsd:restriction>
                </xsd:simpleType>
              </xsd:element>
            </xsd:sequence>
          </xsd:extension>
        </xsd:complexContent>
      </xsd:complexType>
    </xsd:element>
    <xsd:element name="Topic" ma:index="6" nillable="true" ma:displayName="Topic" ma:internalName="Topic" ma:readOnly="false">
      <xsd:complexType>
        <xsd:complexContent>
          <xsd:extension base="dms:MultiChoice">
            <xsd:sequence>
              <xsd:element name="Value" maxOccurs="unbounded" minOccurs="0" nillable="true">
                <xsd:simpleType>
                  <xsd:restriction base="dms:Choice">
                    <xsd:enumeration value="Brand Standards"/>
                    <xsd:enumeration value="Collaboration and Feedback"/>
                    <xsd:enumeration value="Environmental Inventory"/>
                    <xsd:enumeration value="Phase I"/>
                    <xsd:enumeration value="Phase II"/>
                    <xsd:enumeration value="Visual Identity Development"/>
                    <xsd:enumeration value="Website"/>
                    <xsd:enumeration value="Work Plan"/>
                  </xsd:restriction>
                </xsd:simpleType>
              </xsd:element>
            </xsd:sequence>
          </xsd:extension>
        </xsd:complexContent>
      </xsd:complexType>
    </xsd:element>
    <xsd:element name="TaxKeywordTaxHTField" ma:index="11" nillable="true" ma:taxonomy="true" ma:internalName="TaxKeywordTaxHTField" ma:taxonomyFieldName="TaxKeyword" ma:displayName="Keywords" ma:readOnly="false" ma:fieldId="{23f27201-bee3-471e-b2e7-b64fd8b7ca38}" ma:taxonomyMulti="true" ma:sspId="f95a9afa-61c7-4e96-8bec-901bd188774b" ma:termSetId="00000000-0000-0000-0000-000000000000" ma:anchorId="00000000-0000-0000-0000-000000000000" ma:open="true" ma:isKeyword="true">
      <xsd:complexType>
        <xsd:sequence>
          <xsd:element ref="pc:Terms" minOccurs="0" maxOccurs="1"/>
        </xsd:sequence>
      </xsd:complexType>
    </xsd:element>
    <xsd:element name="TaxCatchAll" ma:index="12" nillable="true" ma:displayName="Taxonomy Catch All Column" ma:description="" ma:hidden="true" ma:list="{0763f45c-5e52-437e-8450-a5f0778a5a12}" ma:internalName="TaxCatchAll" ma:readOnly="false" ma:showField="CatchAllData" ma:web="56079915-55c1-47de-9f8c-fe65da8f0fde">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description="" ma:hidden="true" ma:list="{0763f45c-5e52-437e-8450-a5f0778a5a12}" ma:internalName="TaxCatchAllLabel" ma:readOnly="true" ma:showField="CatchAllDataLabel" ma:web="56079915-55c1-47de-9f8c-fe65da8f0fde">
      <xsd:complexType>
        <xsd:complexContent>
          <xsd:extension base="dms:MultiChoiceLookup">
            <xsd:sequence>
              <xsd:element name="Value" type="dms:Lookup" maxOccurs="unbounded" minOccurs="0" nillable="true"/>
            </xsd:sequence>
          </xsd:extension>
        </xsd:complexContent>
      </xsd:complexType>
    </xsd:element>
    <xsd:element name="p09038bf12304619804d557862d5fc41" ma:index="15" nillable="true" ma:taxonomy="true" ma:internalName="p09038bf12304619804d557862d5fc41" ma:taxonomyFieldName="Division" ma:displayName="Division" ma:readOnly="false" ma:default="-1;#Advancement|d7809cf3-7ceb-465e-92ea-59cbc20ee0a1" ma:fieldId="{909038bf-1230-4619-804d-557862d5fc41}" ma:taxonomyMulti="true" ma:sspId="f95a9afa-61c7-4e96-8bec-901bd188774b" ma:termSetId="4138800a-2358-4676-93a8-74d5ce380f98" ma:anchorId="00000000-0000-0000-0000-000000000000" ma:open="false" ma:isKeyword="false">
      <xsd:complexType>
        <xsd:sequence>
          <xsd:element ref="pc:Terms" minOccurs="0" maxOccurs="1"/>
        </xsd:sequence>
      </xsd:complexType>
    </xsd:element>
    <xsd:element name="ja4d214411a24a6192cde7e6c17082ed" ma:index="17" nillable="true" ma:taxonomy="true" ma:internalName="ja4d214411a24a6192cde7e6c17082ed" ma:taxonomyFieldName="Unit" ma:displayName="Unit" ma:readOnly="false" ma:default="-1;#Communications|9c0f9c96-c80b-487b-ba5f-a0d3f6db2610" ma:fieldId="{3a4d2144-11a2-4a61-92cd-e7e6c17082ed}" ma:taxonomyMulti="true" ma:sspId="f95a9afa-61c7-4e96-8bec-901bd188774b" ma:termSetId="4138800a-2358-4676-93a8-74d5ce380f98" ma:anchorId="00000000-0000-0000-0000-000000000000" ma:open="false" ma:isKeyword="false">
      <xsd:complexType>
        <xsd:sequence>
          <xsd:element ref="pc:Terms" minOccurs="0" maxOccurs="1"/>
        </xsd:sequence>
      </xsd:complexType>
    </xsd:element>
    <xsd:element name="SharedWithUsers" ma:index="19"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description="" ma:internalName="SharedWithDetails" ma:readOnly="true">
      <xsd:simpleType>
        <xsd:restriction base="dms:Note">
          <xsd:maxLength value="255"/>
        </xsd:restriction>
      </xsd:simpleType>
    </xsd:element>
    <xsd:element name="LastSharedByUser" ma:index="23" nillable="true" ma:displayName="Last Shared By User" ma:description="" ma:internalName="LastSharedByUser" ma:readOnly="true">
      <xsd:simpleType>
        <xsd:restriction base="dms:Note">
          <xsd:maxLength value="255"/>
        </xsd:restriction>
      </xsd:simpleType>
    </xsd:element>
    <xsd:element name="LastSharedByTime" ma:index="24"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66349b39-b3bf-4229-af7a-f722513f1d9a" elementFormDefault="qualified">
    <xsd:import namespace="http://schemas.microsoft.com/office/2006/documentManagement/types"/>
    <xsd:import namespace="http://schemas.microsoft.com/office/infopath/2007/PartnerControls"/>
    <xsd:element name="MediaServiceMetadata" ma:index="25" nillable="true" ma:displayName="MediaServiceMetadata" ma:hidden="true" ma:internalName="MediaServiceMetadata" ma:readOnly="true">
      <xsd:simpleType>
        <xsd:restriction base="dms:Note"/>
      </xsd:simpleType>
    </xsd:element>
    <xsd:element name="MediaServiceFastMetadata" ma:index="26"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 ma:displayName="Author"/>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881023D-0591-47A3-8BF9-A2642B969594}">
  <ds:schemaRefs>
    <ds:schemaRef ds:uri="http://purl.org/dc/terms/"/>
    <ds:schemaRef ds:uri="http://www.w3.org/XML/1998/namespace"/>
    <ds:schemaRef ds:uri="http://schemas.microsoft.com/office/infopath/2007/PartnerControls"/>
    <ds:schemaRef ds:uri="http://schemas.microsoft.com/office/2006/metadata/properties"/>
    <ds:schemaRef ds:uri="http://purl.org/dc/elements/1.1/"/>
    <ds:schemaRef ds:uri="http://schemas.microsoft.com/office/2006/documentManagement/types"/>
    <ds:schemaRef ds:uri="56079915-55c1-47de-9f8c-fe65da8f0fde"/>
    <ds:schemaRef ds:uri="http://schemas.openxmlformats.org/package/2006/metadata/core-properties"/>
    <ds:schemaRef ds:uri="66349b39-b3bf-4229-af7a-f722513f1d9a"/>
    <ds:schemaRef ds:uri="http://purl.org/dc/dcmitype/"/>
  </ds:schemaRefs>
</ds:datastoreItem>
</file>

<file path=customXml/itemProps2.xml><?xml version="1.0" encoding="utf-8"?>
<ds:datastoreItem xmlns:ds="http://schemas.openxmlformats.org/officeDocument/2006/customXml" ds:itemID="{93B05AAC-8727-4071-8B50-BAFA4E0EF0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6079915-55c1-47de-9f8c-fe65da8f0fde"/>
    <ds:schemaRef ds:uri="66349b39-b3bf-4229-af7a-f722513f1d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8CD712D-0C58-442A-A73F-F0DAF317D7B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1151</TotalTime>
  <Words>2343</Words>
  <Application>Microsoft Office PowerPoint</Application>
  <PresentationFormat>On-screen Show (4:3)</PresentationFormat>
  <Paragraphs>182</Paragraphs>
  <Slides>38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38</vt:i4>
      </vt:variant>
    </vt:vector>
  </HeadingPairs>
  <TitlesOfParts>
    <vt:vector size="45" baseType="lpstr">
      <vt:lpstr>Arial</vt:lpstr>
      <vt:lpstr>Calibri</vt:lpstr>
      <vt:lpstr>Cambria</vt:lpstr>
      <vt:lpstr>Courier New</vt:lpstr>
      <vt:lpstr>Times New Roman</vt:lpstr>
      <vt:lpstr>Office Theme</vt:lpstr>
      <vt:lpstr>Custom Design</vt:lpstr>
      <vt:lpstr>PowerPoint Presentation</vt:lpstr>
      <vt:lpstr>PowerPoint Presentation</vt:lpstr>
      <vt:lpstr>Part One: GDPR Basics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 Two: GDPR and Specific Areas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Part Three: GDPR Updates for Tennessen Warnings</vt:lpstr>
      <vt:lpstr>PowerPoint Presentation</vt:lpstr>
      <vt:lpstr>PowerPoint Presentation</vt:lpstr>
      <vt:lpstr>PowerPoint Presentation</vt:lpstr>
      <vt:lpstr>PowerPoint Presentation</vt:lpstr>
      <vt:lpstr>PowerPoint Presentation</vt:lpstr>
      <vt:lpstr>Part Four: Compliance Efforts</vt:lpstr>
      <vt:lpstr>PowerPoint Presentation</vt:lpstr>
      <vt:lpstr>PowerPoint Presentation</vt:lpstr>
      <vt:lpstr>Contact Information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Daniel McCabe</dc:creator>
  <cp:keywords/>
  <cp:lastModifiedBy>Siminoe, Judith P.</cp:lastModifiedBy>
  <cp:revision>124</cp:revision>
  <cp:lastPrinted>2018-06-15T16:03:22Z</cp:lastPrinted>
  <dcterms:created xsi:type="dcterms:W3CDTF">2016-06-30T01:04:40Z</dcterms:created>
  <dcterms:modified xsi:type="dcterms:W3CDTF">2019-03-28T13:07:02Z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0x0101007F63E6E81D490F4988342785983C5A40009394B71A0B7376429FFD940BB99A3882</vt:lpwstr>
  </property>
  <property fmtid="{D5CDD505-2E9C-101B-9397-08002B2CF9AE}" pid="3" name="TaxKeyword">
    <vt:lpwstr/>
  </property>
  <property fmtid="{D5CDD505-2E9C-101B-9397-08002B2CF9AE}" pid="4" name="Division">
    <vt:lpwstr>3;#Advancement|d7809cf3-7ceb-465e-92ea-59cbc20ee0a1</vt:lpwstr>
  </property>
  <property fmtid="{D5CDD505-2E9C-101B-9397-08002B2CF9AE}" pid="5" name="Unit">
    <vt:lpwstr>6;#Communications|9c0f9c96-c80b-487b-ba5f-a0d3f6db2610</vt:lpwstr>
  </property>
</Properties>
</file>