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9144000" cy="5143500"/>
  <p:notesSz cx="9144000" cy="51435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3456630"/>
            <a:ext cx="9144000" cy="16868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0" y="3383279"/>
            <a:ext cx="9144000" cy="1121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90423" y="361696"/>
            <a:ext cx="8363153" cy="406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D1B54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4026706"/>
            <a:ext cx="9144000" cy="11167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0" y="3688079"/>
            <a:ext cx="9144000" cy="14538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367422" y="1057655"/>
            <a:ext cx="4001135" cy="2686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11048" y="1081532"/>
            <a:ext cx="3645534" cy="28263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9" y="1674580"/>
            <a:ext cx="9143949" cy="34689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0" y="1636776"/>
            <a:ext cx="9144000" cy="975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2112264" y="1203960"/>
            <a:ext cx="5370576" cy="39380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4276344" y="1057655"/>
            <a:ext cx="4867656" cy="40843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bk object 20"/>
          <p:cNvSpPr/>
          <p:nvPr/>
        </p:nvSpPr>
        <p:spPr>
          <a:xfrm>
            <a:off x="0" y="1694688"/>
            <a:ext cx="2331720" cy="30662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bk object 21"/>
          <p:cNvSpPr/>
          <p:nvPr/>
        </p:nvSpPr>
        <p:spPr>
          <a:xfrm>
            <a:off x="0" y="1350263"/>
            <a:ext cx="4779264" cy="37917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bk object 22"/>
          <p:cNvSpPr/>
          <p:nvPr/>
        </p:nvSpPr>
        <p:spPr>
          <a:xfrm>
            <a:off x="6480047" y="2100072"/>
            <a:ext cx="2663952" cy="23500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49350" y="0"/>
            <a:ext cx="8445500" cy="4754880"/>
          </a:xfrm>
          <a:custGeom>
            <a:avLst/>
            <a:gdLst/>
            <a:ahLst/>
            <a:cxnLst/>
            <a:rect l="l" t="t" r="r" b="b"/>
            <a:pathLst>
              <a:path w="8445500" h="4754880">
                <a:moveTo>
                  <a:pt x="0" y="4754881"/>
                </a:moveTo>
                <a:lnTo>
                  <a:pt x="8445298" y="4754881"/>
                </a:lnTo>
                <a:lnTo>
                  <a:pt x="8445298" y="0"/>
                </a:lnTo>
                <a:lnTo>
                  <a:pt x="0" y="0"/>
                </a:lnTo>
                <a:lnTo>
                  <a:pt x="0" y="47548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228600" y="0"/>
            <a:ext cx="8915400" cy="5141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347472" y="0"/>
            <a:ext cx="8449056" cy="4754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127100" y="0"/>
            <a:ext cx="8890000" cy="4977130"/>
          </a:xfrm>
          <a:custGeom>
            <a:avLst/>
            <a:gdLst/>
            <a:ahLst/>
            <a:cxnLst/>
            <a:rect l="l" t="t" r="r" b="b"/>
            <a:pathLst>
              <a:path w="8890000" h="4977130">
                <a:moveTo>
                  <a:pt x="8889798" y="0"/>
                </a:moveTo>
                <a:lnTo>
                  <a:pt x="8889798" y="4977130"/>
                </a:lnTo>
                <a:lnTo>
                  <a:pt x="0" y="4977130"/>
                </a:lnTo>
                <a:lnTo>
                  <a:pt x="0" y="0"/>
                </a:lnTo>
              </a:path>
            </a:pathLst>
          </a:custGeom>
          <a:ln w="4445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41636" y="1172971"/>
            <a:ext cx="3260727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80487" y="1887445"/>
            <a:ext cx="6478270" cy="1104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1D1B54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hyperlink" Target="http://www.edweb.net/gaming" TargetMode="External"/><Relationship Id="rId4" Type="http://schemas.openxmlformats.org/officeDocument/2006/relationships/image" Target="../media/image15.png"/><Relationship Id="rId5" Type="http://schemas.openxmlformats.org/officeDocument/2006/relationships/image" Target="../media/image16.jpg"/><Relationship Id="rId6" Type="http://schemas.openxmlformats.org/officeDocument/2006/relationships/image" Target="../media/image17.png"/><Relationship Id="rId7" Type="http://schemas.openxmlformats.org/officeDocument/2006/relationships/image" Target="../media/image18.jpg"/><Relationship Id="rId8" Type="http://schemas.openxmlformats.org/officeDocument/2006/relationships/image" Target="../media/image19.png"/><Relationship Id="rId9" Type="http://schemas.openxmlformats.org/officeDocument/2006/relationships/image" Target="../media/image20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46.png"/><Relationship Id="rId4" Type="http://schemas.openxmlformats.org/officeDocument/2006/relationships/image" Target="../media/image47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46.png"/><Relationship Id="rId4" Type="http://schemas.openxmlformats.org/officeDocument/2006/relationships/image" Target="../media/image48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46.png"/><Relationship Id="rId4" Type="http://schemas.openxmlformats.org/officeDocument/2006/relationships/image" Target="../media/image49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46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46.png"/><Relationship Id="rId4" Type="http://schemas.openxmlformats.org/officeDocument/2006/relationships/image" Target="../media/image50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46.png"/><Relationship Id="rId4" Type="http://schemas.openxmlformats.org/officeDocument/2006/relationships/image" Target="../media/image51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46.png"/><Relationship Id="rId4" Type="http://schemas.openxmlformats.org/officeDocument/2006/relationships/image" Target="../media/image52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46.png"/><Relationship Id="rId4" Type="http://schemas.openxmlformats.org/officeDocument/2006/relationships/image" Target="../media/image54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19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Relationship Id="rId3" Type="http://schemas.openxmlformats.org/officeDocument/2006/relationships/image" Target="../media/image56.pn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Relationship Id="rId3" Type="http://schemas.openxmlformats.org/officeDocument/2006/relationships/image" Target="../media/image56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hyperlink" Target="mailto:eric@classcraft.com" TargetMode="External"/><Relationship Id="rId6" Type="http://schemas.openxmlformats.org/officeDocument/2006/relationships/image" Target="../media/image38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0" Type="http://schemas.openxmlformats.org/officeDocument/2006/relationships/hyperlink" Target="mailto:kinshasa@classcraft.com" TargetMode="External"/><Relationship Id="rId11" Type="http://schemas.openxmlformats.org/officeDocument/2006/relationships/image" Target="../media/image63.png"/><Relationship Id="rId12" Type="http://schemas.openxmlformats.org/officeDocument/2006/relationships/image" Target="../media/image64.pn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classcraft.com/" TargetMode="External"/><Relationship Id="rId3" Type="http://schemas.openxmlformats.org/officeDocument/2006/relationships/image" Target="../media/image65.pn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18.jpg"/><Relationship Id="rId4" Type="http://schemas.openxmlformats.org/officeDocument/2006/relationships/hyperlink" Target="mailto:eric@classcraft.com" TargetMode="External"/><Relationship Id="rId5" Type="http://schemas.openxmlformats.org/officeDocument/2006/relationships/image" Target="../media/image67.png"/><Relationship Id="rId6" Type="http://schemas.openxmlformats.org/officeDocument/2006/relationships/image" Target="../media/image16.jpg"/><Relationship Id="rId7" Type="http://schemas.openxmlformats.org/officeDocument/2006/relationships/hyperlink" Target="mailto:kinshasa@classcraft.com" TargetMode="External"/><Relationship Id="rId8" Type="http://schemas.openxmlformats.org/officeDocument/2006/relationships/hyperlink" Target="http://www.classcraft.com/" TargetMode="External"/><Relationship Id="rId9" Type="http://schemas.openxmlformats.org/officeDocument/2006/relationships/image" Target="../media/image68.png"/><Relationship Id="rId10" Type="http://schemas.openxmlformats.org/officeDocument/2006/relationships/image" Target="../media/image19.png"/><Relationship Id="rId11" Type="http://schemas.openxmlformats.org/officeDocument/2006/relationships/image" Target="../media/image20.pn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19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hyperlink" Target="http://www.edweb.net/gaming" TargetMode="External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19.png"/><Relationship Id="rId4" Type="http://schemas.openxmlformats.org/officeDocument/2006/relationships/hyperlink" Target="http://www.edweb.net/gaming" TargetMode="External"/><Relationship Id="rId5" Type="http://schemas.openxmlformats.org/officeDocument/2006/relationships/image" Target="../media/image25.png"/><Relationship Id="rId6" Type="http://schemas.openxmlformats.org/officeDocument/2006/relationships/image" Target="../media/image20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19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hyperlink" Target="http://www.edweb.net/gaming" TargetMode="External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19.png"/><Relationship Id="rId4" Type="http://schemas.openxmlformats.org/officeDocument/2006/relationships/hyperlink" Target="http://www.edweb.net/gaming" TargetMode="External"/><Relationship Id="rId5" Type="http://schemas.openxmlformats.org/officeDocument/2006/relationships/image" Target="../media/image25.png"/><Relationship Id="rId6" Type="http://schemas.openxmlformats.org/officeDocument/2006/relationships/image" Target="../media/image20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Relationship Id="rId3" Type="http://schemas.openxmlformats.org/officeDocument/2006/relationships/image" Target="../media/image18.jpg"/><Relationship Id="rId4" Type="http://schemas.openxmlformats.org/officeDocument/2006/relationships/image" Target="../media/image27.png"/><Relationship Id="rId5" Type="http://schemas.openxmlformats.org/officeDocument/2006/relationships/image" Target="../media/image16.jpg"/><Relationship Id="rId6" Type="http://schemas.openxmlformats.org/officeDocument/2006/relationships/image" Target="../media/image19.png"/><Relationship Id="rId7" Type="http://schemas.openxmlformats.org/officeDocument/2006/relationships/image" Target="../media/image28.png"/><Relationship Id="rId8" Type="http://schemas.openxmlformats.org/officeDocument/2006/relationships/image" Target="../media/image20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3" Type="http://schemas.openxmlformats.org/officeDocument/2006/relationships/image" Target="../media/image40.png"/><Relationship Id="rId14" Type="http://schemas.openxmlformats.org/officeDocument/2006/relationships/image" Target="../media/image41.png"/><Relationship Id="rId15" Type="http://schemas.openxmlformats.org/officeDocument/2006/relationships/hyperlink" Target="mailto:eric@classcraft.com" TargetMode="External"/><Relationship Id="rId16" Type="http://schemas.openxmlformats.org/officeDocument/2006/relationships/hyperlink" Target="mailto:kinshasa@classcraft.com" TargetMode="External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Relationship Id="rId3" Type="http://schemas.openxmlformats.org/officeDocument/2006/relationships/image" Target="../media/image43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Relationship Id="rId3" Type="http://schemas.openxmlformats.org/officeDocument/2006/relationships/image" Target="../media/image45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Relationship Id="rId3" Type="http://schemas.openxmlformats.org/officeDocument/2006/relationships/image" Target="../media/image4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24127"/>
            <a:ext cx="9144000" cy="11490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86" y="1031078"/>
            <a:ext cx="9143365" cy="1086485"/>
          </a:xfrm>
          <a:custGeom>
            <a:avLst/>
            <a:gdLst/>
            <a:ahLst/>
            <a:cxnLst/>
            <a:rect l="l" t="t" r="r" b="b"/>
            <a:pathLst>
              <a:path w="9143365" h="1086485">
                <a:moveTo>
                  <a:pt x="0" y="1086231"/>
                </a:moveTo>
                <a:lnTo>
                  <a:pt x="9143014" y="1086231"/>
                </a:lnTo>
                <a:lnTo>
                  <a:pt x="9143014" y="0"/>
                </a:lnTo>
                <a:lnTo>
                  <a:pt x="0" y="0"/>
                </a:lnTo>
                <a:lnTo>
                  <a:pt x="0" y="1086231"/>
                </a:lnTo>
                <a:close/>
              </a:path>
            </a:pathLst>
          </a:custGeom>
          <a:solidFill>
            <a:srgbClr val="DCE6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749149" y="4719828"/>
            <a:ext cx="564007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latin typeface="Arial"/>
                <a:cs typeface="Arial"/>
              </a:rPr>
              <a:t>Join the </a:t>
            </a:r>
            <a:r>
              <a:rPr dirty="0" sz="1400" spc="-5" b="1">
                <a:latin typeface="Arial"/>
                <a:cs typeface="Arial"/>
              </a:rPr>
              <a:t>Game-Based Learning </a:t>
            </a:r>
            <a:r>
              <a:rPr dirty="0" sz="1400" spc="-5">
                <a:latin typeface="Arial"/>
                <a:cs typeface="Arial"/>
              </a:rPr>
              <a:t>community:</a:t>
            </a:r>
            <a:r>
              <a:rPr dirty="0" sz="1400" spc="30">
                <a:latin typeface="Arial"/>
                <a:cs typeface="Arial"/>
              </a:rPr>
              <a:t> </a:t>
            </a:r>
            <a:r>
              <a:rPr dirty="0" u="sng" sz="1400" spc="-10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www.edweb.net/gaming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147559" y="2746248"/>
            <a:ext cx="1313687" cy="1316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157849" y="2760428"/>
            <a:ext cx="1234441" cy="12344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46176" y="2746248"/>
            <a:ext cx="1310639" cy="13167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55590" y="2760428"/>
            <a:ext cx="1234441" cy="12344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69886" y="1014476"/>
            <a:ext cx="8401050" cy="812165"/>
          </a:xfrm>
          <a:prstGeom prst="rect"/>
        </p:spPr>
        <p:txBody>
          <a:bodyPr wrap="square" lIns="0" tIns="40005" rIns="0" bIns="0" rtlCol="0" vert="horz">
            <a:spAutoFit/>
          </a:bodyPr>
          <a:lstStyle/>
          <a:p>
            <a:pPr algn="ctr" marL="3810">
              <a:lnSpc>
                <a:spcPct val="100000"/>
              </a:lnSpc>
              <a:spcBef>
                <a:spcPts val="315"/>
              </a:spcBef>
            </a:pPr>
            <a:r>
              <a:rPr dirty="0" spc="-5"/>
              <a:t>Fact or Myth?</a:t>
            </a:r>
          </a:p>
          <a:p>
            <a:pPr algn="ctr">
              <a:lnSpc>
                <a:spcPct val="100000"/>
              </a:lnSpc>
              <a:spcBef>
                <a:spcPts val="215"/>
              </a:spcBef>
            </a:pPr>
            <a:r>
              <a:rPr dirty="0" spc="-5"/>
              <a:t>Device Implementation Is Possible Without the</a:t>
            </a:r>
            <a:r>
              <a:rPr dirty="0" spc="30"/>
              <a:t> </a:t>
            </a:r>
            <a:r>
              <a:rPr dirty="0" spc="-5"/>
              <a:t>Headache!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982950" y="1801876"/>
            <a:ext cx="5140960" cy="2230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37465">
              <a:lnSpc>
                <a:spcPct val="100000"/>
              </a:lnSpc>
              <a:spcBef>
                <a:spcPts val="100"/>
              </a:spcBef>
            </a:pPr>
            <a:r>
              <a:rPr dirty="0" sz="1600" spc="-5">
                <a:latin typeface="Arial"/>
                <a:cs typeface="Arial"/>
              </a:rPr>
              <a:t>Thursday, March 28,</a:t>
            </a:r>
            <a:r>
              <a:rPr dirty="0" sz="1600" spc="20">
                <a:latin typeface="Arial"/>
                <a:cs typeface="Arial"/>
              </a:rPr>
              <a:t> </a:t>
            </a:r>
            <a:r>
              <a:rPr dirty="0" sz="1600" spc="-5">
                <a:latin typeface="Arial"/>
                <a:cs typeface="Arial"/>
              </a:rPr>
              <a:t>2019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Times New Roman"/>
              <a:cs typeface="Times New Roman"/>
            </a:endParaRPr>
          </a:p>
          <a:p>
            <a:pPr algn="ctr" marL="30480">
              <a:lnSpc>
                <a:spcPct val="100000"/>
              </a:lnSpc>
            </a:pPr>
            <a:r>
              <a:rPr dirty="0" sz="1600" spc="-5">
                <a:latin typeface="Arial"/>
                <a:cs typeface="Arial"/>
              </a:rPr>
              <a:t>Presented by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910"/>
              </a:lnSpc>
              <a:spcBef>
                <a:spcPts val="1370"/>
              </a:spcBef>
            </a:pPr>
            <a:r>
              <a:rPr dirty="0" sz="1600" b="1">
                <a:latin typeface="Arial"/>
                <a:cs typeface="Arial"/>
              </a:rPr>
              <a:t>Eric</a:t>
            </a:r>
            <a:r>
              <a:rPr dirty="0" sz="1600" spc="-5" b="1">
                <a:latin typeface="Arial"/>
                <a:cs typeface="Arial"/>
              </a:rPr>
              <a:t> Davis</a:t>
            </a:r>
            <a:endParaRPr sz="1600">
              <a:latin typeface="Arial"/>
              <a:cs typeface="Arial"/>
            </a:endParaRPr>
          </a:p>
          <a:p>
            <a:pPr marL="12700" marR="1957070">
              <a:lnSpc>
                <a:spcPts val="1700"/>
              </a:lnSpc>
              <a:spcBef>
                <a:spcPts val="30"/>
              </a:spcBef>
            </a:pPr>
            <a:r>
              <a:rPr dirty="0" sz="1400" spc="-5">
                <a:latin typeface="Arial"/>
                <a:cs typeface="Arial"/>
              </a:rPr>
              <a:t>Head of Learning and District Innovation  Classcraft</a:t>
            </a:r>
            <a:endParaRPr sz="1400">
              <a:latin typeface="Arial"/>
              <a:cs typeface="Arial"/>
            </a:endParaRPr>
          </a:p>
          <a:p>
            <a:pPr marL="2698750">
              <a:lnSpc>
                <a:spcPts val="1645"/>
              </a:lnSpc>
            </a:pPr>
            <a:r>
              <a:rPr dirty="0" sz="1600" spc="-5" b="1">
                <a:latin typeface="Arial"/>
                <a:cs typeface="Arial"/>
              </a:rPr>
              <a:t>Kinshasa</a:t>
            </a:r>
            <a:r>
              <a:rPr dirty="0" sz="1600" spc="-5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Msola-Marshall</a:t>
            </a:r>
            <a:endParaRPr sz="1600">
              <a:latin typeface="Arial"/>
              <a:cs typeface="Arial"/>
            </a:endParaRPr>
          </a:p>
          <a:p>
            <a:pPr algn="r" marL="4338320" marR="5080" indent="-268605">
              <a:lnSpc>
                <a:spcPts val="1700"/>
              </a:lnSpc>
              <a:spcBef>
                <a:spcPts val="20"/>
              </a:spcBef>
            </a:pPr>
            <a:r>
              <a:rPr dirty="0" sz="1400">
                <a:latin typeface="Arial"/>
                <a:cs typeface="Arial"/>
              </a:rPr>
              <a:t>PD</a:t>
            </a:r>
            <a:r>
              <a:rPr dirty="0" sz="1400" spc="-65">
                <a:latin typeface="Arial"/>
                <a:cs typeface="Arial"/>
              </a:rPr>
              <a:t> </a:t>
            </a:r>
            <a:r>
              <a:rPr dirty="0" sz="1400" spc="-5">
                <a:latin typeface="Arial"/>
                <a:cs typeface="Arial"/>
              </a:rPr>
              <a:t>Specialist </a:t>
            </a:r>
            <a:r>
              <a:rPr dirty="0" sz="1400">
                <a:latin typeface="Arial"/>
                <a:cs typeface="Arial"/>
              </a:rPr>
              <a:t> Cl</a:t>
            </a:r>
            <a:r>
              <a:rPr dirty="0" sz="1400" spc="-5">
                <a:latin typeface="Arial"/>
                <a:cs typeface="Arial"/>
              </a:rPr>
              <a:t>a</a:t>
            </a:r>
            <a:r>
              <a:rPr dirty="0" sz="1400">
                <a:latin typeface="Arial"/>
                <a:cs typeface="Arial"/>
              </a:rPr>
              <a:t>ssc</a:t>
            </a:r>
            <a:r>
              <a:rPr dirty="0" sz="1400" spc="-5">
                <a:latin typeface="Arial"/>
                <a:cs typeface="Arial"/>
              </a:rPr>
              <a:t>raf</a:t>
            </a:r>
            <a:r>
              <a:rPr dirty="0" sz="1400">
                <a:latin typeface="Arial"/>
                <a:cs typeface="Arial"/>
              </a:rPr>
              <a:t>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51104" y="271272"/>
            <a:ext cx="1402080" cy="52425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775959" y="301752"/>
            <a:ext cx="2941320" cy="4632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0423" y="361696"/>
            <a:ext cx="1909445" cy="406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-240"/>
              <a:t>Coaching</a:t>
            </a:r>
            <a:r>
              <a:rPr dirty="0" sz="2500" spc="-170"/>
              <a:t> </a:t>
            </a:r>
            <a:r>
              <a:rPr dirty="0" sz="2500" spc="-210"/>
              <a:t>Care</a:t>
            </a:r>
            <a:endParaRPr sz="2500"/>
          </a:p>
        </p:txBody>
      </p:sp>
      <p:sp>
        <p:nvSpPr>
          <p:cNvPr id="3" name="object 3"/>
          <p:cNvSpPr txBox="1">
            <a:spLocks noGrp="1"/>
          </p:cNvSpPr>
          <p:nvPr>
            <p:ph idx="3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45"/>
              <a:t>Care </a:t>
            </a:r>
            <a:r>
              <a:rPr dirty="0" spc="-254" b="1">
                <a:solidFill>
                  <a:srgbClr val="00B44B"/>
                </a:solidFill>
                <a:latin typeface="Arial"/>
                <a:cs typeface="Arial"/>
              </a:rPr>
              <a:t>FOR </a:t>
            </a:r>
            <a:r>
              <a:rPr dirty="0" spc="-5"/>
              <a:t>their</a:t>
            </a:r>
            <a:r>
              <a:rPr dirty="0" spc="-120"/>
              <a:t> </a:t>
            </a:r>
            <a:r>
              <a:rPr dirty="0" spc="-150"/>
              <a:t>device…</a:t>
            </a:r>
          </a:p>
          <a:p>
            <a:pPr marL="12700" marR="953135">
              <a:lnSpc>
                <a:spcPct val="115999"/>
              </a:lnSpc>
              <a:spcBef>
                <a:spcPts val="1545"/>
              </a:spcBef>
            </a:pPr>
            <a:r>
              <a:rPr dirty="0" sz="1500" spc="-45"/>
              <a:t>What </a:t>
            </a:r>
            <a:r>
              <a:rPr dirty="0" sz="1500" spc="-90"/>
              <a:t>does </a:t>
            </a:r>
            <a:r>
              <a:rPr dirty="0" sz="1500" spc="-120"/>
              <a:t>a </a:t>
            </a:r>
            <a:r>
              <a:rPr dirty="0" sz="1500" spc="-35"/>
              <a:t>student </a:t>
            </a:r>
            <a:r>
              <a:rPr dirty="0" sz="1500" spc="-50"/>
              <a:t>do </a:t>
            </a:r>
            <a:r>
              <a:rPr dirty="0" sz="1500" spc="15"/>
              <a:t>to</a:t>
            </a:r>
            <a:r>
              <a:rPr dirty="0" sz="1500" spc="-204"/>
              <a:t> </a:t>
            </a:r>
            <a:r>
              <a:rPr dirty="0" sz="1500" spc="-20"/>
              <a:t>protect  </a:t>
            </a:r>
            <a:r>
              <a:rPr dirty="0" sz="1500" spc="-75"/>
              <a:t>and </a:t>
            </a:r>
            <a:r>
              <a:rPr dirty="0" sz="1500" spc="-70"/>
              <a:t>be </a:t>
            </a:r>
            <a:r>
              <a:rPr dirty="0" sz="1500" spc="-60"/>
              <a:t>responsible </a:t>
            </a:r>
            <a:r>
              <a:rPr dirty="0" sz="1500" spc="5"/>
              <a:t>for </a:t>
            </a:r>
            <a:r>
              <a:rPr dirty="0" sz="1500" spc="-120"/>
              <a:t>a</a:t>
            </a:r>
            <a:r>
              <a:rPr dirty="0" sz="1500" spc="-250"/>
              <a:t> </a:t>
            </a:r>
            <a:r>
              <a:rPr dirty="0" sz="1500" spc="-80"/>
              <a:t>device?</a:t>
            </a:r>
            <a:endParaRPr sz="1500"/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50">
              <a:latin typeface="Times New Roman"/>
              <a:cs typeface="Times New Roman"/>
            </a:endParaRPr>
          </a:p>
          <a:p>
            <a:pPr marL="378460" indent="-219710">
              <a:lnSpc>
                <a:spcPct val="100000"/>
              </a:lnSpc>
              <a:spcBef>
                <a:spcPts val="5"/>
              </a:spcBef>
              <a:buClr>
                <a:srgbClr val="00B44B"/>
              </a:buClr>
              <a:buFont typeface="Helvetica"/>
              <a:buChar char="●"/>
              <a:tabLst>
                <a:tab pos="378460" algn="l"/>
              </a:tabLst>
            </a:pPr>
            <a:r>
              <a:rPr dirty="0" sz="1300" spc="-65"/>
              <a:t>Power </a:t>
            </a:r>
            <a:r>
              <a:rPr dirty="0" sz="1300" spc="-35"/>
              <a:t>down </a:t>
            </a:r>
            <a:r>
              <a:rPr dirty="0" sz="1300" spc="-60"/>
              <a:t>device (sleep </a:t>
            </a:r>
            <a:r>
              <a:rPr dirty="0" sz="1300" spc="-10"/>
              <a:t>or </a:t>
            </a:r>
            <a:r>
              <a:rPr dirty="0" sz="1300" spc="-35"/>
              <a:t>shut</a:t>
            </a:r>
            <a:r>
              <a:rPr dirty="0" sz="1300" spc="-155"/>
              <a:t> </a:t>
            </a:r>
            <a:r>
              <a:rPr dirty="0" sz="1300" spc="-35"/>
              <a:t>down)</a:t>
            </a:r>
            <a:endParaRPr sz="1300"/>
          </a:p>
          <a:p>
            <a:pPr marL="378460" indent="-219710">
              <a:lnSpc>
                <a:spcPct val="100000"/>
              </a:lnSpc>
              <a:spcBef>
                <a:spcPts val="240"/>
              </a:spcBef>
              <a:buClr>
                <a:srgbClr val="00B44B"/>
              </a:buClr>
              <a:buFont typeface="Helvetica"/>
              <a:buChar char="●"/>
              <a:tabLst>
                <a:tab pos="378460" algn="l"/>
              </a:tabLst>
            </a:pPr>
            <a:r>
              <a:rPr dirty="0" sz="1300" spc="-95"/>
              <a:t>Charge</a:t>
            </a:r>
            <a:r>
              <a:rPr dirty="0" sz="1300" spc="-65"/>
              <a:t> </a:t>
            </a:r>
            <a:r>
              <a:rPr dirty="0" sz="1300" spc="-60"/>
              <a:t>device</a:t>
            </a:r>
            <a:endParaRPr sz="1300"/>
          </a:p>
          <a:p>
            <a:pPr marL="378460" indent="-219710">
              <a:lnSpc>
                <a:spcPct val="100000"/>
              </a:lnSpc>
              <a:spcBef>
                <a:spcPts val="240"/>
              </a:spcBef>
              <a:buClr>
                <a:srgbClr val="00B44B"/>
              </a:buClr>
              <a:buFont typeface="Helvetica"/>
              <a:buChar char="●"/>
              <a:tabLst>
                <a:tab pos="378460" algn="l"/>
              </a:tabLst>
            </a:pPr>
            <a:r>
              <a:rPr dirty="0" sz="1300" spc="-40"/>
              <a:t>Protect </a:t>
            </a:r>
            <a:r>
              <a:rPr dirty="0" sz="1300" spc="-60"/>
              <a:t>device </a:t>
            </a:r>
            <a:r>
              <a:rPr dirty="0" sz="1300" spc="-25"/>
              <a:t>(in </a:t>
            </a:r>
            <a:r>
              <a:rPr dirty="0" sz="1300" spc="-15"/>
              <a:t>soft/hard </a:t>
            </a:r>
            <a:r>
              <a:rPr dirty="0" sz="1300" spc="-50"/>
              <a:t>shell </a:t>
            </a:r>
            <a:r>
              <a:rPr dirty="0" sz="1300" spc="20"/>
              <a:t>if</a:t>
            </a:r>
            <a:r>
              <a:rPr dirty="0" sz="1300" spc="-114"/>
              <a:t> </a:t>
            </a:r>
            <a:r>
              <a:rPr dirty="0" sz="1300" spc="-30"/>
              <a:t>transporting)</a:t>
            </a:r>
            <a:endParaRPr sz="1300"/>
          </a:p>
          <a:p>
            <a:pPr marL="378460" indent="-219710">
              <a:lnSpc>
                <a:spcPct val="100000"/>
              </a:lnSpc>
              <a:spcBef>
                <a:spcPts val="240"/>
              </a:spcBef>
              <a:buClr>
                <a:srgbClr val="00B44B"/>
              </a:buClr>
              <a:buFont typeface="Helvetica"/>
              <a:buChar char="●"/>
              <a:tabLst>
                <a:tab pos="378460" algn="l"/>
              </a:tabLst>
            </a:pPr>
            <a:r>
              <a:rPr dirty="0" sz="1300" spc="-100"/>
              <a:t>Keep </a:t>
            </a:r>
            <a:r>
              <a:rPr dirty="0" sz="1300" spc="-20"/>
              <a:t>food/drinks </a:t>
            </a:r>
            <a:r>
              <a:rPr dirty="0" sz="1300" spc="-70"/>
              <a:t>away </a:t>
            </a:r>
            <a:r>
              <a:rPr dirty="0" sz="1300" spc="-10"/>
              <a:t>from</a:t>
            </a:r>
            <a:r>
              <a:rPr dirty="0" sz="1300" spc="-65"/>
              <a:t> </a:t>
            </a:r>
            <a:r>
              <a:rPr dirty="0" sz="1300" spc="-60"/>
              <a:t>device</a:t>
            </a:r>
            <a:endParaRPr sz="1300"/>
          </a:p>
          <a:p>
            <a:pPr marL="378460" indent="-219710">
              <a:lnSpc>
                <a:spcPct val="100000"/>
              </a:lnSpc>
              <a:spcBef>
                <a:spcPts val="140"/>
              </a:spcBef>
              <a:buClr>
                <a:srgbClr val="00B44B"/>
              </a:buClr>
              <a:buFont typeface="Helvetica"/>
              <a:buChar char="●"/>
              <a:tabLst>
                <a:tab pos="378460" algn="l"/>
              </a:tabLst>
            </a:pPr>
            <a:r>
              <a:rPr dirty="0" sz="1300" spc="-95"/>
              <a:t>Clean </a:t>
            </a:r>
            <a:r>
              <a:rPr dirty="0" sz="1300" spc="-75"/>
              <a:t>screen</a:t>
            </a:r>
            <a:r>
              <a:rPr dirty="0" sz="1300" spc="-30"/>
              <a:t> </a:t>
            </a:r>
            <a:r>
              <a:rPr dirty="0" sz="1300" spc="-50"/>
              <a:t>weekly</a:t>
            </a:r>
            <a:endParaRPr sz="1300"/>
          </a:p>
          <a:p>
            <a:pPr marL="378460" indent="-219710">
              <a:lnSpc>
                <a:spcPct val="100000"/>
              </a:lnSpc>
              <a:spcBef>
                <a:spcPts val="240"/>
              </a:spcBef>
              <a:buClr>
                <a:srgbClr val="00B44B"/>
              </a:buClr>
              <a:buFont typeface="Helvetica"/>
              <a:buChar char="●"/>
              <a:tabLst>
                <a:tab pos="378460" algn="l"/>
              </a:tabLst>
            </a:pPr>
            <a:r>
              <a:rPr dirty="0" sz="1300" spc="-50"/>
              <a:t>Update </a:t>
            </a:r>
            <a:r>
              <a:rPr dirty="0" sz="1300" spc="-75"/>
              <a:t>passwords </a:t>
            </a:r>
            <a:r>
              <a:rPr dirty="0" sz="1300" spc="-55"/>
              <a:t>every </a:t>
            </a:r>
            <a:r>
              <a:rPr dirty="0" sz="1300" spc="-65"/>
              <a:t>90 </a:t>
            </a:r>
            <a:r>
              <a:rPr dirty="0" sz="1300" spc="-90"/>
              <a:t>days</a:t>
            </a:r>
            <a:r>
              <a:rPr dirty="0" sz="1300" spc="-60"/>
              <a:t> </a:t>
            </a:r>
            <a:r>
              <a:rPr dirty="0" sz="1300" spc="-65"/>
              <a:t>(max)</a:t>
            </a:r>
            <a:endParaRPr sz="1300"/>
          </a:p>
          <a:p>
            <a:pPr marL="378460" indent="-219710">
              <a:lnSpc>
                <a:spcPct val="100000"/>
              </a:lnSpc>
              <a:spcBef>
                <a:spcPts val="240"/>
              </a:spcBef>
              <a:buClr>
                <a:srgbClr val="00B44B"/>
              </a:buClr>
              <a:buFont typeface="Helvetica"/>
              <a:buChar char="●"/>
              <a:tabLst>
                <a:tab pos="378460" algn="l"/>
              </a:tabLst>
            </a:pPr>
            <a:r>
              <a:rPr dirty="0" sz="1300" spc="-40"/>
              <a:t>...</a:t>
            </a:r>
            <a:endParaRPr sz="1300"/>
          </a:p>
        </p:txBody>
      </p:sp>
      <p:sp>
        <p:nvSpPr>
          <p:cNvPr id="4" name="object 4"/>
          <p:cNvSpPr txBox="1">
            <a:spLocks noGrp="1"/>
          </p:cNvSpPr>
          <p:nvPr>
            <p:ph idx="2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40"/>
              <a:t>Care </a:t>
            </a:r>
            <a:r>
              <a:rPr dirty="0" spc="-200" b="1">
                <a:solidFill>
                  <a:srgbClr val="00B44B"/>
                </a:solidFill>
                <a:latin typeface="Arial"/>
                <a:cs typeface="Arial"/>
              </a:rPr>
              <a:t>ABOUT </a:t>
            </a:r>
            <a:r>
              <a:rPr dirty="0" spc="-15"/>
              <a:t>their</a:t>
            </a:r>
            <a:r>
              <a:rPr dirty="0" spc="-210"/>
              <a:t> </a:t>
            </a:r>
            <a:r>
              <a:rPr dirty="0" spc="-75"/>
              <a:t>device...</a:t>
            </a:r>
          </a:p>
          <a:p>
            <a:pPr marL="12700" marR="1211580">
              <a:lnSpc>
                <a:spcPct val="101400"/>
              </a:lnSpc>
              <a:spcBef>
                <a:spcPts val="1645"/>
              </a:spcBef>
            </a:pPr>
            <a:r>
              <a:rPr dirty="0" sz="1400" spc="-40"/>
              <a:t>What motivates </a:t>
            </a:r>
            <a:r>
              <a:rPr dirty="0" sz="1400" spc="-110"/>
              <a:t>a </a:t>
            </a:r>
            <a:r>
              <a:rPr dirty="0" sz="1400" spc="-30"/>
              <a:t>student </a:t>
            </a:r>
            <a:r>
              <a:rPr dirty="0" sz="1400" spc="20"/>
              <a:t>to </a:t>
            </a:r>
            <a:r>
              <a:rPr dirty="0" sz="1400" spc="-95"/>
              <a:t>use</a:t>
            </a:r>
            <a:r>
              <a:rPr dirty="0" sz="1400" spc="-185"/>
              <a:t> </a:t>
            </a:r>
            <a:r>
              <a:rPr dirty="0" sz="1400" spc="-5"/>
              <a:t>their  </a:t>
            </a:r>
            <a:r>
              <a:rPr dirty="0" sz="1400" spc="-70"/>
              <a:t>device(s) </a:t>
            </a:r>
            <a:r>
              <a:rPr dirty="0" sz="1400" spc="-40"/>
              <a:t>appropriately?</a:t>
            </a:r>
            <a:endParaRPr sz="1400"/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400">
              <a:latin typeface="Times New Roman"/>
              <a:cs typeface="Times New Roman"/>
            </a:endParaRPr>
          </a:p>
          <a:p>
            <a:pPr marL="356235" indent="-206375">
              <a:lnSpc>
                <a:spcPct val="100000"/>
              </a:lnSpc>
              <a:buClr>
                <a:srgbClr val="00B44B"/>
              </a:buClr>
              <a:buFont typeface="Helvetica"/>
              <a:buChar char="●"/>
              <a:tabLst>
                <a:tab pos="356235" algn="l"/>
              </a:tabLst>
            </a:pPr>
            <a:r>
              <a:rPr dirty="0" sz="1200" spc="-75"/>
              <a:t>They </a:t>
            </a:r>
            <a:r>
              <a:rPr dirty="0" sz="1200" spc="-20"/>
              <a:t>feel </a:t>
            </a:r>
            <a:r>
              <a:rPr dirty="0" sz="1200" spc="-5"/>
              <a:t>fortunate </a:t>
            </a:r>
            <a:r>
              <a:rPr dirty="0" sz="1200" spc="20"/>
              <a:t>to </a:t>
            </a:r>
            <a:r>
              <a:rPr dirty="0" sz="1200" spc="-60"/>
              <a:t>have</a:t>
            </a:r>
            <a:r>
              <a:rPr dirty="0" sz="1200" spc="-175"/>
              <a:t> </a:t>
            </a:r>
            <a:r>
              <a:rPr dirty="0" sz="1200" spc="-100"/>
              <a:t>access</a:t>
            </a:r>
            <a:endParaRPr sz="1200"/>
          </a:p>
          <a:p>
            <a:pPr marL="356235" indent="-206375">
              <a:lnSpc>
                <a:spcPct val="100000"/>
              </a:lnSpc>
              <a:spcBef>
                <a:spcPts val="165"/>
              </a:spcBef>
              <a:buClr>
                <a:srgbClr val="00B44B"/>
              </a:buClr>
              <a:buFont typeface="Helvetica"/>
              <a:buChar char="●"/>
              <a:tabLst>
                <a:tab pos="356235" algn="l"/>
              </a:tabLst>
            </a:pPr>
            <a:r>
              <a:rPr dirty="0" sz="1200" spc="-75"/>
              <a:t>They </a:t>
            </a:r>
            <a:r>
              <a:rPr dirty="0" sz="1200" spc="-60"/>
              <a:t>have </a:t>
            </a:r>
            <a:r>
              <a:rPr dirty="0" sz="1200" spc="-5"/>
              <a:t>time </a:t>
            </a:r>
            <a:r>
              <a:rPr dirty="0" sz="1200" spc="15"/>
              <a:t>&amp; </a:t>
            </a:r>
            <a:r>
              <a:rPr dirty="0" sz="1200" spc="-80"/>
              <a:t>space </a:t>
            </a:r>
            <a:r>
              <a:rPr dirty="0" sz="1200" spc="20"/>
              <a:t>to</a:t>
            </a:r>
            <a:r>
              <a:rPr dirty="0" sz="1200" spc="-80"/>
              <a:t> </a:t>
            </a:r>
            <a:r>
              <a:rPr dirty="0" sz="1200" spc="5"/>
              <a:t>“play”</a:t>
            </a:r>
            <a:endParaRPr sz="1200"/>
          </a:p>
          <a:p>
            <a:pPr marL="356235" indent="-206375">
              <a:lnSpc>
                <a:spcPct val="100000"/>
              </a:lnSpc>
              <a:spcBef>
                <a:spcPts val="50"/>
              </a:spcBef>
              <a:buClr>
                <a:srgbClr val="00B44B"/>
              </a:buClr>
              <a:buFont typeface="Helvetica"/>
              <a:buChar char="●"/>
              <a:tabLst>
                <a:tab pos="356235" algn="l"/>
              </a:tabLst>
            </a:pPr>
            <a:r>
              <a:rPr dirty="0" sz="1200" spc="-75"/>
              <a:t>They </a:t>
            </a:r>
            <a:r>
              <a:rPr dirty="0" sz="1200" spc="-30"/>
              <a:t>complete independent</a:t>
            </a:r>
            <a:r>
              <a:rPr dirty="0" sz="1200" spc="-50"/>
              <a:t> </a:t>
            </a:r>
            <a:r>
              <a:rPr dirty="0" sz="1200" spc="-15"/>
              <a:t>work</a:t>
            </a:r>
            <a:endParaRPr sz="1200"/>
          </a:p>
          <a:p>
            <a:pPr marL="356235" indent="-206375">
              <a:lnSpc>
                <a:spcPct val="100000"/>
              </a:lnSpc>
              <a:spcBef>
                <a:spcPts val="170"/>
              </a:spcBef>
              <a:buClr>
                <a:srgbClr val="00B44B"/>
              </a:buClr>
              <a:buFont typeface="Helvetica"/>
              <a:buChar char="●"/>
              <a:tabLst>
                <a:tab pos="356235" algn="l"/>
              </a:tabLst>
            </a:pPr>
            <a:r>
              <a:rPr dirty="0" sz="1200" spc="-75"/>
              <a:t>They </a:t>
            </a:r>
            <a:r>
              <a:rPr dirty="0" sz="1200" spc="-30"/>
              <a:t>collaborate </a:t>
            </a:r>
            <a:r>
              <a:rPr dirty="0" sz="1200" spc="-15"/>
              <a:t>virtually </a:t>
            </a:r>
            <a:r>
              <a:rPr dirty="0" sz="1200" spc="10"/>
              <a:t>with</a:t>
            </a:r>
            <a:r>
              <a:rPr dirty="0" sz="1200" spc="-90"/>
              <a:t> </a:t>
            </a:r>
            <a:r>
              <a:rPr dirty="0" sz="1200" spc="-55"/>
              <a:t>peers</a:t>
            </a:r>
            <a:endParaRPr sz="1200"/>
          </a:p>
          <a:p>
            <a:pPr marL="356235" marR="5080" indent="-206375">
              <a:lnSpc>
                <a:spcPts val="1510"/>
              </a:lnSpc>
              <a:spcBef>
                <a:spcPts val="40"/>
              </a:spcBef>
              <a:buClr>
                <a:srgbClr val="00B44B"/>
              </a:buClr>
              <a:buFont typeface="Helvetica"/>
              <a:buChar char="●"/>
              <a:tabLst>
                <a:tab pos="356235" algn="l"/>
              </a:tabLst>
            </a:pPr>
            <a:r>
              <a:rPr dirty="0" sz="1200" spc="-75"/>
              <a:t>They </a:t>
            </a:r>
            <a:r>
              <a:rPr dirty="0" sz="1200" spc="-40"/>
              <a:t>connect </a:t>
            </a:r>
            <a:r>
              <a:rPr dirty="0" sz="1200" spc="10"/>
              <a:t>with </a:t>
            </a:r>
            <a:r>
              <a:rPr dirty="0" sz="1200" spc="-10"/>
              <a:t>the </a:t>
            </a:r>
            <a:r>
              <a:rPr dirty="0" sz="1200" spc="-5"/>
              <a:t>world </a:t>
            </a:r>
            <a:r>
              <a:rPr dirty="0" sz="1200" spc="-40"/>
              <a:t>beyond </a:t>
            </a:r>
            <a:r>
              <a:rPr dirty="0" sz="1200"/>
              <a:t>their</a:t>
            </a:r>
            <a:r>
              <a:rPr dirty="0" sz="1200" spc="-190"/>
              <a:t> </a:t>
            </a:r>
            <a:r>
              <a:rPr dirty="0" sz="1200" spc="-40"/>
              <a:t>neighborhoods  </a:t>
            </a:r>
            <a:r>
              <a:rPr dirty="0" sz="1200" spc="-55"/>
              <a:t>and</a:t>
            </a:r>
            <a:r>
              <a:rPr dirty="0" sz="1200" spc="-60"/>
              <a:t> schools</a:t>
            </a:r>
            <a:endParaRPr sz="1200"/>
          </a:p>
          <a:p>
            <a:pPr marL="356235" indent="-206375">
              <a:lnSpc>
                <a:spcPct val="100000"/>
              </a:lnSpc>
              <a:spcBef>
                <a:spcPts val="80"/>
              </a:spcBef>
              <a:buClr>
                <a:srgbClr val="00B44B"/>
              </a:buClr>
              <a:buFont typeface="Helvetica"/>
              <a:buChar char="●"/>
              <a:tabLst>
                <a:tab pos="356235" algn="l"/>
              </a:tabLst>
            </a:pPr>
            <a:r>
              <a:rPr dirty="0" sz="1200" spc="-75"/>
              <a:t>They </a:t>
            </a:r>
            <a:r>
              <a:rPr dirty="0" sz="1200" spc="-50"/>
              <a:t>become </a:t>
            </a:r>
            <a:r>
              <a:rPr dirty="0" sz="1200" spc="-25"/>
              <a:t>more </a:t>
            </a:r>
            <a:r>
              <a:rPr dirty="0" sz="1200" spc="-20"/>
              <a:t>competent </a:t>
            </a:r>
            <a:r>
              <a:rPr dirty="0" sz="1200" spc="-55"/>
              <a:t>and</a:t>
            </a:r>
            <a:r>
              <a:rPr dirty="0" sz="1200" spc="-85"/>
              <a:t> </a:t>
            </a:r>
            <a:r>
              <a:rPr dirty="0" sz="1200" spc="-20"/>
              <a:t>confident</a:t>
            </a:r>
            <a:endParaRPr sz="1200"/>
          </a:p>
          <a:p>
            <a:pPr marL="356235" indent="-206375">
              <a:lnSpc>
                <a:spcPct val="100000"/>
              </a:lnSpc>
              <a:spcBef>
                <a:spcPts val="75"/>
              </a:spcBef>
              <a:buClr>
                <a:srgbClr val="00B44B"/>
              </a:buClr>
              <a:buFont typeface="Helvetica"/>
              <a:buChar char="●"/>
              <a:tabLst>
                <a:tab pos="356235" algn="l"/>
              </a:tabLst>
            </a:pPr>
            <a:r>
              <a:rPr dirty="0" sz="1200" spc="-30"/>
              <a:t>...</a:t>
            </a:r>
            <a:endParaRPr sz="1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456630"/>
            <a:ext cx="9144000" cy="16868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3383279"/>
            <a:ext cx="9144000" cy="1121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90423" y="361696"/>
            <a:ext cx="5546725" cy="406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-220"/>
              <a:t>Best </a:t>
            </a:r>
            <a:r>
              <a:rPr dirty="0" sz="2500" spc="-200"/>
              <a:t>Practices </a:t>
            </a:r>
            <a:r>
              <a:rPr dirty="0" sz="2500" spc="-105"/>
              <a:t>for </a:t>
            </a:r>
            <a:r>
              <a:rPr dirty="0" sz="2500" spc="-155"/>
              <a:t>Effective </a:t>
            </a:r>
            <a:r>
              <a:rPr dirty="0" sz="2500" spc="-185"/>
              <a:t>Device</a:t>
            </a:r>
            <a:r>
              <a:rPr dirty="0" sz="2500" spc="80"/>
              <a:t> </a:t>
            </a:r>
            <a:r>
              <a:rPr dirty="0" sz="2500" spc="-150"/>
              <a:t>Rollout</a:t>
            </a:r>
            <a:endParaRPr sz="2500"/>
          </a:p>
        </p:txBody>
      </p:sp>
      <p:sp>
        <p:nvSpPr>
          <p:cNvPr id="5" name="object 5"/>
          <p:cNvSpPr txBox="1"/>
          <p:nvPr/>
        </p:nvSpPr>
        <p:spPr>
          <a:xfrm>
            <a:off x="523773" y="1070863"/>
            <a:ext cx="2298065" cy="1851660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marL="245110" indent="-232410">
              <a:lnSpc>
                <a:spcPct val="100000"/>
              </a:lnSpc>
              <a:spcBef>
                <a:spcPts val="290"/>
              </a:spcBef>
              <a:buClr>
                <a:srgbClr val="00B44B"/>
              </a:buClr>
              <a:buFont typeface="Helvetica"/>
              <a:buChar char="●"/>
              <a:tabLst>
                <a:tab pos="245110" algn="l"/>
              </a:tabLst>
            </a:pPr>
            <a:r>
              <a:rPr dirty="0" sz="1500" spc="-80">
                <a:latin typeface="Arial"/>
                <a:cs typeface="Arial"/>
              </a:rPr>
              <a:t>Planning</a:t>
            </a:r>
            <a:endParaRPr sz="1500">
              <a:latin typeface="Arial"/>
              <a:cs typeface="Arial"/>
            </a:endParaRPr>
          </a:p>
          <a:p>
            <a:pPr marL="245110" indent="-232410">
              <a:lnSpc>
                <a:spcPct val="100000"/>
              </a:lnSpc>
              <a:spcBef>
                <a:spcPts val="195"/>
              </a:spcBef>
              <a:buClr>
                <a:srgbClr val="00B44B"/>
              </a:buClr>
              <a:buFont typeface="Helvetica"/>
              <a:buChar char="●"/>
              <a:tabLst>
                <a:tab pos="245110" algn="l"/>
              </a:tabLst>
            </a:pPr>
            <a:r>
              <a:rPr dirty="0" sz="1500" spc="-70">
                <a:latin typeface="Arial"/>
                <a:cs typeface="Arial"/>
              </a:rPr>
              <a:t>Professional</a:t>
            </a:r>
            <a:r>
              <a:rPr dirty="0" sz="1500" spc="-95">
                <a:latin typeface="Arial"/>
                <a:cs typeface="Arial"/>
              </a:rPr>
              <a:t> </a:t>
            </a:r>
            <a:r>
              <a:rPr dirty="0" sz="1500" spc="-60">
                <a:latin typeface="Arial"/>
                <a:cs typeface="Arial"/>
              </a:rPr>
              <a:t>Development</a:t>
            </a:r>
            <a:endParaRPr sz="1500">
              <a:latin typeface="Arial"/>
              <a:cs typeface="Arial"/>
            </a:endParaRPr>
          </a:p>
          <a:p>
            <a:pPr marL="245110" indent="-232410">
              <a:lnSpc>
                <a:spcPct val="100000"/>
              </a:lnSpc>
              <a:spcBef>
                <a:spcPts val="285"/>
              </a:spcBef>
              <a:buClr>
                <a:srgbClr val="00B44B"/>
              </a:buClr>
              <a:buFont typeface="Helvetica"/>
              <a:buChar char="●"/>
              <a:tabLst>
                <a:tab pos="245110" algn="l"/>
              </a:tabLst>
            </a:pPr>
            <a:r>
              <a:rPr dirty="0" sz="1500" spc="-30">
                <a:latin typeface="Arial"/>
                <a:cs typeface="Arial"/>
              </a:rPr>
              <a:t>Invite</a:t>
            </a:r>
            <a:r>
              <a:rPr dirty="0" sz="1500" spc="-85">
                <a:latin typeface="Arial"/>
                <a:cs typeface="Arial"/>
              </a:rPr>
              <a:t> </a:t>
            </a:r>
            <a:r>
              <a:rPr dirty="0" sz="1500" spc="-80">
                <a:latin typeface="Arial"/>
                <a:cs typeface="Arial"/>
              </a:rPr>
              <a:t>Parents</a:t>
            </a:r>
            <a:endParaRPr sz="1500">
              <a:latin typeface="Arial"/>
              <a:cs typeface="Arial"/>
            </a:endParaRPr>
          </a:p>
          <a:p>
            <a:pPr marL="245110" indent="-232410">
              <a:lnSpc>
                <a:spcPct val="100000"/>
              </a:lnSpc>
              <a:spcBef>
                <a:spcPts val="315"/>
              </a:spcBef>
              <a:buClr>
                <a:srgbClr val="00B44B"/>
              </a:buClr>
              <a:buFont typeface="Helvetica"/>
              <a:buChar char="●"/>
              <a:tabLst>
                <a:tab pos="245110" algn="l"/>
              </a:tabLst>
            </a:pPr>
            <a:r>
              <a:rPr dirty="0" sz="1500" spc="-55">
                <a:latin typeface="Arial"/>
                <a:cs typeface="Arial"/>
              </a:rPr>
              <a:t>Start</a:t>
            </a:r>
            <a:r>
              <a:rPr dirty="0" sz="1500" spc="-90">
                <a:latin typeface="Arial"/>
                <a:cs typeface="Arial"/>
              </a:rPr>
              <a:t> Slow</a:t>
            </a:r>
            <a:endParaRPr sz="1500">
              <a:latin typeface="Arial"/>
              <a:cs typeface="Arial"/>
            </a:endParaRPr>
          </a:p>
          <a:p>
            <a:pPr marL="245110" indent="-232410">
              <a:lnSpc>
                <a:spcPct val="100000"/>
              </a:lnSpc>
              <a:spcBef>
                <a:spcPts val="190"/>
              </a:spcBef>
              <a:buClr>
                <a:srgbClr val="00B44B"/>
              </a:buClr>
              <a:buFont typeface="Helvetica"/>
              <a:buChar char="●"/>
              <a:tabLst>
                <a:tab pos="245110" algn="l"/>
              </a:tabLst>
            </a:pPr>
            <a:r>
              <a:rPr dirty="0" sz="1500" spc="-75">
                <a:latin typeface="Arial"/>
                <a:cs typeface="Arial"/>
              </a:rPr>
              <a:t>Roll</a:t>
            </a:r>
            <a:r>
              <a:rPr dirty="0" sz="1500" spc="-80">
                <a:latin typeface="Arial"/>
                <a:cs typeface="Arial"/>
              </a:rPr>
              <a:t> </a:t>
            </a:r>
            <a:r>
              <a:rPr dirty="0" sz="1500" spc="-25">
                <a:latin typeface="Arial"/>
                <a:cs typeface="Arial"/>
              </a:rPr>
              <a:t>Out!</a:t>
            </a:r>
            <a:endParaRPr sz="1500">
              <a:latin typeface="Arial"/>
              <a:cs typeface="Arial"/>
            </a:endParaRPr>
          </a:p>
          <a:p>
            <a:pPr marL="245110" indent="-232410">
              <a:lnSpc>
                <a:spcPct val="100000"/>
              </a:lnSpc>
              <a:spcBef>
                <a:spcPts val="310"/>
              </a:spcBef>
              <a:buClr>
                <a:srgbClr val="00B44B"/>
              </a:buClr>
              <a:buFont typeface="Helvetica"/>
              <a:buChar char="●"/>
              <a:tabLst>
                <a:tab pos="245110" algn="l"/>
              </a:tabLst>
            </a:pPr>
            <a:r>
              <a:rPr dirty="0" sz="1500" spc="-60">
                <a:latin typeface="Arial"/>
                <a:cs typeface="Arial"/>
              </a:rPr>
              <a:t>Continue</a:t>
            </a:r>
            <a:r>
              <a:rPr dirty="0" sz="1500" spc="-85">
                <a:latin typeface="Arial"/>
                <a:cs typeface="Arial"/>
              </a:rPr>
              <a:t> </a:t>
            </a:r>
            <a:r>
              <a:rPr dirty="0" sz="1500" spc="-80">
                <a:latin typeface="Arial"/>
                <a:cs typeface="Arial"/>
              </a:rPr>
              <a:t>Learning</a:t>
            </a:r>
            <a:endParaRPr sz="1500">
              <a:latin typeface="Arial"/>
              <a:cs typeface="Arial"/>
            </a:endParaRPr>
          </a:p>
          <a:p>
            <a:pPr marL="245110" indent="-232410">
              <a:lnSpc>
                <a:spcPct val="100000"/>
              </a:lnSpc>
              <a:spcBef>
                <a:spcPts val="290"/>
              </a:spcBef>
              <a:buClr>
                <a:srgbClr val="00B44B"/>
              </a:buClr>
              <a:buFont typeface="Helvetica"/>
              <a:buChar char="●"/>
              <a:tabLst>
                <a:tab pos="245110" algn="l"/>
              </a:tabLst>
            </a:pPr>
            <a:r>
              <a:rPr dirty="0" sz="1500" spc="-70">
                <a:latin typeface="Arial"/>
                <a:cs typeface="Arial"/>
              </a:rPr>
              <a:t>Play!</a:t>
            </a:r>
            <a:endParaRPr sz="15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09288" y="2816351"/>
            <a:ext cx="4934712" cy="23256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456630"/>
            <a:ext cx="9144000" cy="16868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3383279"/>
            <a:ext cx="9144000" cy="1121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90423" y="361696"/>
            <a:ext cx="3243580" cy="406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-220"/>
              <a:t>Best </a:t>
            </a:r>
            <a:r>
              <a:rPr dirty="0" sz="2500" spc="-200"/>
              <a:t>Practices </a:t>
            </a:r>
            <a:r>
              <a:rPr dirty="0" sz="2500" spc="-70"/>
              <a:t>-</a:t>
            </a:r>
            <a:r>
              <a:rPr dirty="0" sz="2500" spc="10"/>
              <a:t> </a:t>
            </a:r>
            <a:r>
              <a:rPr dirty="0" sz="2500" spc="-105" b="0" i="1">
                <a:solidFill>
                  <a:srgbClr val="00B44B"/>
                </a:solidFill>
                <a:latin typeface="Arial"/>
                <a:cs typeface="Arial"/>
              </a:rPr>
              <a:t>Planning</a:t>
            </a:r>
            <a:endParaRPr sz="2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3773" y="1070863"/>
            <a:ext cx="2858135" cy="1318260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marL="245110" indent="-232410">
              <a:lnSpc>
                <a:spcPct val="100000"/>
              </a:lnSpc>
              <a:spcBef>
                <a:spcPts val="290"/>
              </a:spcBef>
              <a:buClr>
                <a:srgbClr val="00B44B"/>
              </a:buClr>
              <a:buFont typeface="Helvetica"/>
              <a:buChar char="●"/>
              <a:tabLst>
                <a:tab pos="245110" algn="l"/>
              </a:tabLst>
            </a:pPr>
            <a:r>
              <a:rPr dirty="0" sz="1500" spc="-110">
                <a:latin typeface="Arial"/>
                <a:cs typeface="Arial"/>
              </a:rPr>
              <a:t>Research</a:t>
            </a:r>
            <a:endParaRPr sz="1500">
              <a:latin typeface="Arial"/>
              <a:cs typeface="Arial"/>
            </a:endParaRPr>
          </a:p>
          <a:p>
            <a:pPr lvl="1" marL="708660" indent="-232410">
              <a:lnSpc>
                <a:spcPct val="100000"/>
              </a:lnSpc>
              <a:spcBef>
                <a:spcPts val="195"/>
              </a:spcBef>
              <a:buClr>
                <a:srgbClr val="00B44B"/>
              </a:buClr>
              <a:buFont typeface="Helvetica"/>
              <a:buChar char="●"/>
              <a:tabLst>
                <a:tab pos="708660" algn="l"/>
              </a:tabLst>
            </a:pPr>
            <a:r>
              <a:rPr dirty="0" sz="1500" spc="-40">
                <a:latin typeface="Arial"/>
                <a:cs typeface="Arial"/>
              </a:rPr>
              <a:t>Visit </a:t>
            </a:r>
            <a:r>
              <a:rPr dirty="0" sz="1500" spc="-45">
                <a:latin typeface="Arial"/>
                <a:cs typeface="Arial"/>
              </a:rPr>
              <a:t>Other</a:t>
            </a:r>
            <a:r>
              <a:rPr dirty="0" sz="1500" spc="-135">
                <a:latin typeface="Arial"/>
                <a:cs typeface="Arial"/>
              </a:rPr>
              <a:t> </a:t>
            </a:r>
            <a:r>
              <a:rPr dirty="0" sz="1500" spc="-105">
                <a:latin typeface="Arial"/>
                <a:cs typeface="Arial"/>
              </a:rPr>
              <a:t>Schools</a:t>
            </a:r>
            <a:endParaRPr sz="1500">
              <a:latin typeface="Arial"/>
              <a:cs typeface="Arial"/>
            </a:endParaRPr>
          </a:p>
          <a:p>
            <a:pPr lvl="1" marL="708660" indent="-232410">
              <a:lnSpc>
                <a:spcPct val="100000"/>
              </a:lnSpc>
              <a:spcBef>
                <a:spcPts val="285"/>
              </a:spcBef>
              <a:buClr>
                <a:srgbClr val="00B44B"/>
              </a:buClr>
              <a:buFont typeface="Helvetica"/>
              <a:buChar char="●"/>
              <a:tabLst>
                <a:tab pos="708660" algn="l"/>
              </a:tabLst>
            </a:pPr>
            <a:r>
              <a:rPr dirty="0" sz="1500" spc="-70">
                <a:latin typeface="Arial"/>
                <a:cs typeface="Arial"/>
              </a:rPr>
              <a:t>Webinars</a:t>
            </a:r>
            <a:endParaRPr sz="1500">
              <a:latin typeface="Arial"/>
              <a:cs typeface="Arial"/>
            </a:endParaRPr>
          </a:p>
          <a:p>
            <a:pPr lvl="1" marL="708660" indent="-232410">
              <a:lnSpc>
                <a:spcPct val="100000"/>
              </a:lnSpc>
              <a:spcBef>
                <a:spcPts val="315"/>
              </a:spcBef>
              <a:buClr>
                <a:srgbClr val="00B44B"/>
              </a:buClr>
              <a:buFont typeface="Helvetica"/>
              <a:buChar char="●"/>
              <a:tabLst>
                <a:tab pos="708660" algn="l"/>
              </a:tabLst>
            </a:pPr>
            <a:r>
              <a:rPr dirty="0" sz="1500" spc="-60">
                <a:latin typeface="Arial"/>
                <a:cs typeface="Arial"/>
              </a:rPr>
              <a:t>Associations/</a:t>
            </a:r>
            <a:r>
              <a:rPr dirty="0" sz="1500" spc="-95">
                <a:latin typeface="Arial"/>
                <a:cs typeface="Arial"/>
              </a:rPr>
              <a:t> </a:t>
            </a:r>
            <a:r>
              <a:rPr dirty="0" sz="1500" spc="-75">
                <a:latin typeface="Arial"/>
                <a:cs typeface="Arial"/>
              </a:rPr>
              <a:t>Organizations</a:t>
            </a:r>
            <a:endParaRPr sz="1500">
              <a:latin typeface="Arial"/>
              <a:cs typeface="Arial"/>
            </a:endParaRPr>
          </a:p>
          <a:p>
            <a:pPr marL="245110" indent="-232410">
              <a:lnSpc>
                <a:spcPct val="100000"/>
              </a:lnSpc>
              <a:spcBef>
                <a:spcPts val="190"/>
              </a:spcBef>
              <a:buClr>
                <a:srgbClr val="00B44B"/>
              </a:buClr>
              <a:buFont typeface="Helvetica"/>
              <a:buChar char="●"/>
              <a:tabLst>
                <a:tab pos="245110" algn="l"/>
              </a:tabLst>
            </a:pPr>
            <a:r>
              <a:rPr dirty="0" sz="1500" spc="-65">
                <a:latin typeface="Arial"/>
                <a:cs typeface="Arial"/>
              </a:rPr>
              <a:t>Hardware</a:t>
            </a:r>
            <a:endParaRPr sz="15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739896" y="865632"/>
            <a:ext cx="5404104" cy="42763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456630"/>
            <a:ext cx="9144000" cy="16868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3383279"/>
            <a:ext cx="9144000" cy="1121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90423" y="361696"/>
            <a:ext cx="4770755" cy="406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-220"/>
              <a:t>Best </a:t>
            </a:r>
            <a:r>
              <a:rPr dirty="0" sz="2500" spc="-200"/>
              <a:t>Practices </a:t>
            </a:r>
            <a:r>
              <a:rPr dirty="0" sz="2500" spc="-70"/>
              <a:t>- </a:t>
            </a:r>
            <a:r>
              <a:rPr dirty="0" sz="2500" spc="-100" b="0" i="1">
                <a:solidFill>
                  <a:srgbClr val="00B44B"/>
                </a:solidFill>
                <a:latin typeface="Arial"/>
                <a:cs typeface="Arial"/>
              </a:rPr>
              <a:t>Involve</a:t>
            </a:r>
            <a:r>
              <a:rPr dirty="0" sz="2500" spc="-30" b="0" i="1">
                <a:solidFill>
                  <a:srgbClr val="00B44B"/>
                </a:solidFill>
                <a:latin typeface="Arial"/>
                <a:cs typeface="Arial"/>
              </a:rPr>
              <a:t> </a:t>
            </a:r>
            <a:r>
              <a:rPr dirty="0" sz="2500" spc="-125" b="0" i="1">
                <a:solidFill>
                  <a:srgbClr val="00B44B"/>
                </a:solidFill>
                <a:latin typeface="Arial"/>
                <a:cs typeface="Arial"/>
              </a:rPr>
              <a:t>Stakeholders</a:t>
            </a:r>
            <a:endParaRPr sz="2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3773" y="1070863"/>
            <a:ext cx="4916170" cy="1064895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marL="245110" indent="-232410">
              <a:lnSpc>
                <a:spcPct val="100000"/>
              </a:lnSpc>
              <a:spcBef>
                <a:spcPts val="290"/>
              </a:spcBef>
              <a:buClr>
                <a:srgbClr val="00B44B"/>
              </a:buClr>
              <a:buFont typeface="Helvetica"/>
              <a:buChar char="●"/>
              <a:tabLst>
                <a:tab pos="245110" algn="l"/>
              </a:tabLst>
            </a:pPr>
            <a:r>
              <a:rPr dirty="0" sz="1500" spc="-55">
                <a:latin typeface="Arial"/>
                <a:cs typeface="Arial"/>
              </a:rPr>
              <a:t>Involve </a:t>
            </a:r>
            <a:r>
              <a:rPr dirty="0" sz="1500" spc="-35">
                <a:latin typeface="Arial"/>
                <a:cs typeface="Arial"/>
              </a:rPr>
              <a:t>all</a:t>
            </a:r>
            <a:r>
              <a:rPr dirty="0" sz="1500" spc="-105">
                <a:latin typeface="Arial"/>
                <a:cs typeface="Arial"/>
              </a:rPr>
              <a:t> </a:t>
            </a:r>
            <a:r>
              <a:rPr dirty="0" sz="1500" spc="-65">
                <a:latin typeface="Arial"/>
                <a:cs typeface="Arial"/>
              </a:rPr>
              <a:t>stakeholders</a:t>
            </a:r>
            <a:endParaRPr sz="1500">
              <a:latin typeface="Arial"/>
              <a:cs typeface="Arial"/>
            </a:endParaRPr>
          </a:p>
          <a:p>
            <a:pPr lvl="1" marL="702310" indent="-232410">
              <a:lnSpc>
                <a:spcPct val="100000"/>
              </a:lnSpc>
              <a:spcBef>
                <a:spcPts val="195"/>
              </a:spcBef>
              <a:buClr>
                <a:srgbClr val="00B44B"/>
              </a:buClr>
              <a:buFont typeface="Times New Roman"/>
              <a:buChar char="○"/>
              <a:tabLst>
                <a:tab pos="702310" algn="l"/>
              </a:tabLst>
            </a:pPr>
            <a:r>
              <a:rPr dirty="0" sz="1500" spc="-80">
                <a:latin typeface="Arial"/>
                <a:cs typeface="Arial"/>
              </a:rPr>
              <a:t>Board </a:t>
            </a:r>
            <a:r>
              <a:rPr dirty="0" sz="1500" spc="-65">
                <a:latin typeface="Arial"/>
                <a:cs typeface="Arial"/>
              </a:rPr>
              <a:t>members, </a:t>
            </a:r>
            <a:r>
              <a:rPr dirty="0" sz="1500" spc="-55">
                <a:latin typeface="Arial"/>
                <a:cs typeface="Arial"/>
              </a:rPr>
              <a:t>Admin, </a:t>
            </a:r>
            <a:r>
              <a:rPr dirty="0" sz="1500" spc="-95">
                <a:latin typeface="Arial"/>
                <a:cs typeface="Arial"/>
              </a:rPr>
              <a:t>Teachers, </a:t>
            </a:r>
            <a:r>
              <a:rPr dirty="0" sz="1500" spc="-80">
                <a:latin typeface="Arial"/>
                <a:cs typeface="Arial"/>
              </a:rPr>
              <a:t>Parents </a:t>
            </a:r>
            <a:r>
              <a:rPr dirty="0" sz="1500" spc="20">
                <a:latin typeface="Arial"/>
                <a:cs typeface="Arial"/>
              </a:rPr>
              <a:t>&amp;</a:t>
            </a:r>
            <a:r>
              <a:rPr dirty="0" sz="1500" spc="-160">
                <a:latin typeface="Arial"/>
                <a:cs typeface="Arial"/>
              </a:rPr>
              <a:t> </a:t>
            </a:r>
            <a:r>
              <a:rPr dirty="0" sz="1500" spc="-70">
                <a:latin typeface="Arial"/>
                <a:cs typeface="Arial"/>
              </a:rPr>
              <a:t>Students</a:t>
            </a:r>
            <a:endParaRPr sz="1500">
              <a:latin typeface="Arial"/>
              <a:cs typeface="Arial"/>
            </a:endParaRPr>
          </a:p>
          <a:p>
            <a:pPr lvl="1" marL="702310" indent="-232410">
              <a:lnSpc>
                <a:spcPct val="100000"/>
              </a:lnSpc>
              <a:spcBef>
                <a:spcPts val="285"/>
              </a:spcBef>
              <a:buClr>
                <a:srgbClr val="00B44B"/>
              </a:buClr>
              <a:buFont typeface="Times New Roman"/>
              <a:buChar char="○"/>
              <a:tabLst>
                <a:tab pos="702310" algn="l"/>
              </a:tabLst>
            </a:pPr>
            <a:r>
              <a:rPr dirty="0" sz="1500" spc="-140">
                <a:latin typeface="Arial"/>
                <a:cs typeface="Arial"/>
              </a:rPr>
              <a:t>Be </a:t>
            </a:r>
            <a:r>
              <a:rPr dirty="0" sz="1500" spc="-25">
                <a:latin typeface="Arial"/>
                <a:cs typeface="Arial"/>
              </a:rPr>
              <a:t>Attentive </a:t>
            </a:r>
            <a:r>
              <a:rPr dirty="0" sz="1500" spc="15">
                <a:latin typeface="Arial"/>
                <a:cs typeface="Arial"/>
              </a:rPr>
              <a:t>to </a:t>
            </a:r>
            <a:r>
              <a:rPr dirty="0" sz="1500" spc="-35">
                <a:latin typeface="Arial"/>
                <a:cs typeface="Arial"/>
              </a:rPr>
              <a:t>all</a:t>
            </a:r>
            <a:r>
              <a:rPr dirty="0" sz="1500" spc="-175">
                <a:latin typeface="Arial"/>
                <a:cs typeface="Arial"/>
              </a:rPr>
              <a:t> </a:t>
            </a:r>
            <a:r>
              <a:rPr dirty="0" sz="1500" spc="-90">
                <a:latin typeface="Arial"/>
                <a:cs typeface="Arial"/>
              </a:rPr>
              <a:t>needs</a:t>
            </a:r>
            <a:endParaRPr sz="1500">
              <a:latin typeface="Arial"/>
              <a:cs typeface="Arial"/>
            </a:endParaRPr>
          </a:p>
          <a:p>
            <a:pPr lvl="1" marL="702310" indent="-232410">
              <a:lnSpc>
                <a:spcPct val="100000"/>
              </a:lnSpc>
              <a:spcBef>
                <a:spcPts val="315"/>
              </a:spcBef>
              <a:buClr>
                <a:srgbClr val="00B44B"/>
              </a:buClr>
              <a:buFont typeface="Times New Roman"/>
              <a:buChar char="○"/>
              <a:tabLst>
                <a:tab pos="702310" algn="l"/>
              </a:tabLst>
            </a:pPr>
            <a:r>
              <a:rPr dirty="0" sz="1500" spc="-110">
                <a:latin typeface="Arial"/>
                <a:cs typeface="Arial"/>
              </a:rPr>
              <a:t>Set </a:t>
            </a:r>
            <a:r>
              <a:rPr dirty="0" sz="1500" spc="-55">
                <a:latin typeface="Arial"/>
                <a:cs typeface="Arial"/>
              </a:rPr>
              <a:t>policies</a:t>
            </a:r>
            <a:r>
              <a:rPr dirty="0" sz="1500" spc="-60">
                <a:latin typeface="Arial"/>
                <a:cs typeface="Arial"/>
              </a:rPr>
              <a:t> </a:t>
            </a:r>
            <a:r>
              <a:rPr dirty="0" sz="1500" spc="-30">
                <a:latin typeface="Arial"/>
                <a:cs typeface="Arial"/>
              </a:rPr>
              <a:t>together</a:t>
            </a:r>
            <a:endParaRPr sz="15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64991" y="2368295"/>
            <a:ext cx="4791456" cy="27736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456630"/>
            <a:ext cx="9144000" cy="16868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3383279"/>
            <a:ext cx="9144000" cy="1121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90423" y="361696"/>
            <a:ext cx="2470150" cy="406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-220"/>
              <a:t>Best </a:t>
            </a:r>
            <a:r>
              <a:rPr dirty="0" sz="2500" spc="-200"/>
              <a:t>Practices </a:t>
            </a:r>
            <a:r>
              <a:rPr dirty="0" sz="2500" spc="-70"/>
              <a:t>-</a:t>
            </a:r>
            <a:r>
              <a:rPr dirty="0" sz="2500" spc="-5"/>
              <a:t> </a:t>
            </a:r>
            <a:r>
              <a:rPr dirty="0" sz="2500" spc="-320" b="0" i="1">
                <a:solidFill>
                  <a:srgbClr val="00B44B"/>
                </a:solidFill>
                <a:latin typeface="Arial"/>
                <a:cs typeface="Arial"/>
              </a:rPr>
              <a:t>PD</a:t>
            </a:r>
            <a:endParaRPr sz="2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3773" y="1070863"/>
            <a:ext cx="3324860" cy="1586230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marL="245110" indent="-232410">
              <a:lnSpc>
                <a:spcPct val="100000"/>
              </a:lnSpc>
              <a:spcBef>
                <a:spcPts val="290"/>
              </a:spcBef>
              <a:buClr>
                <a:srgbClr val="00B44B"/>
              </a:buClr>
              <a:buFont typeface="Helvetica"/>
              <a:buChar char="●"/>
              <a:tabLst>
                <a:tab pos="245110" algn="l"/>
              </a:tabLst>
            </a:pPr>
            <a:r>
              <a:rPr dirty="0" sz="1500" spc="-80">
                <a:latin typeface="Arial"/>
                <a:cs typeface="Arial"/>
              </a:rPr>
              <a:t>Personalized </a:t>
            </a:r>
            <a:r>
              <a:rPr dirty="0" sz="1500" spc="-70">
                <a:latin typeface="Arial"/>
                <a:cs typeface="Arial"/>
              </a:rPr>
              <a:t>Professional</a:t>
            </a:r>
            <a:r>
              <a:rPr dirty="0" sz="1500" spc="-90">
                <a:latin typeface="Arial"/>
                <a:cs typeface="Arial"/>
              </a:rPr>
              <a:t> </a:t>
            </a:r>
            <a:r>
              <a:rPr dirty="0" sz="1500" spc="-60">
                <a:latin typeface="Arial"/>
                <a:cs typeface="Arial"/>
              </a:rPr>
              <a:t>Development</a:t>
            </a:r>
            <a:endParaRPr sz="1500">
              <a:latin typeface="Arial"/>
              <a:cs typeface="Arial"/>
            </a:endParaRPr>
          </a:p>
          <a:p>
            <a:pPr lvl="1" marL="702310" indent="-232410">
              <a:lnSpc>
                <a:spcPct val="100000"/>
              </a:lnSpc>
              <a:spcBef>
                <a:spcPts val="195"/>
              </a:spcBef>
              <a:buClr>
                <a:srgbClr val="00B44B"/>
              </a:buClr>
              <a:buFont typeface="Times New Roman"/>
              <a:buChar char="○"/>
              <a:tabLst>
                <a:tab pos="702310" algn="l"/>
              </a:tabLst>
            </a:pPr>
            <a:r>
              <a:rPr dirty="0" sz="1500" spc="-55">
                <a:latin typeface="Arial"/>
                <a:cs typeface="Arial"/>
              </a:rPr>
              <a:t>Include</a:t>
            </a:r>
            <a:r>
              <a:rPr dirty="0" sz="1500" spc="-85">
                <a:latin typeface="Arial"/>
                <a:cs typeface="Arial"/>
              </a:rPr>
              <a:t> </a:t>
            </a:r>
            <a:r>
              <a:rPr dirty="0" sz="1500" spc="-65">
                <a:latin typeface="Arial"/>
                <a:cs typeface="Arial"/>
              </a:rPr>
              <a:t>everyone</a:t>
            </a:r>
            <a:endParaRPr sz="1500">
              <a:latin typeface="Arial"/>
              <a:cs typeface="Arial"/>
            </a:endParaRPr>
          </a:p>
          <a:p>
            <a:pPr lvl="1" marL="702310" indent="-232410">
              <a:lnSpc>
                <a:spcPct val="100000"/>
              </a:lnSpc>
              <a:spcBef>
                <a:spcPts val="285"/>
              </a:spcBef>
              <a:buClr>
                <a:srgbClr val="00B44B"/>
              </a:buClr>
              <a:buFont typeface="Times New Roman"/>
              <a:buChar char="○"/>
              <a:tabLst>
                <a:tab pos="702310" algn="l"/>
              </a:tabLst>
            </a:pPr>
            <a:r>
              <a:rPr dirty="0" sz="1500" spc="-70">
                <a:latin typeface="Arial"/>
                <a:cs typeface="Arial"/>
              </a:rPr>
              <a:t>Webinars</a:t>
            </a:r>
            <a:endParaRPr sz="1500">
              <a:latin typeface="Arial"/>
              <a:cs typeface="Arial"/>
            </a:endParaRPr>
          </a:p>
          <a:p>
            <a:pPr lvl="1" marL="702310" indent="-232410">
              <a:lnSpc>
                <a:spcPct val="100000"/>
              </a:lnSpc>
              <a:spcBef>
                <a:spcPts val="315"/>
              </a:spcBef>
              <a:buClr>
                <a:srgbClr val="00B44B"/>
              </a:buClr>
              <a:buFont typeface="Times New Roman"/>
              <a:buChar char="○"/>
              <a:tabLst>
                <a:tab pos="702310" algn="l"/>
              </a:tabLst>
            </a:pPr>
            <a:r>
              <a:rPr dirty="0" sz="1500" spc="-85">
                <a:latin typeface="Arial"/>
                <a:cs typeface="Arial"/>
              </a:rPr>
              <a:t>Conferences</a:t>
            </a:r>
            <a:endParaRPr sz="1500">
              <a:latin typeface="Arial"/>
              <a:cs typeface="Arial"/>
            </a:endParaRPr>
          </a:p>
          <a:p>
            <a:pPr lvl="1" marL="702310" indent="-232410">
              <a:lnSpc>
                <a:spcPct val="100000"/>
              </a:lnSpc>
              <a:spcBef>
                <a:spcPts val="190"/>
              </a:spcBef>
              <a:buClr>
                <a:srgbClr val="00B44B"/>
              </a:buClr>
              <a:buFont typeface="Times New Roman"/>
              <a:buChar char="○"/>
              <a:tabLst>
                <a:tab pos="702310" algn="l"/>
              </a:tabLst>
            </a:pPr>
            <a:r>
              <a:rPr dirty="0" sz="1500" spc="-90">
                <a:latin typeface="Arial"/>
                <a:cs typeface="Arial"/>
              </a:rPr>
              <a:t>Summer </a:t>
            </a:r>
            <a:r>
              <a:rPr dirty="0" sz="1500" spc="-100">
                <a:latin typeface="Arial"/>
                <a:cs typeface="Arial"/>
              </a:rPr>
              <a:t>iPad </a:t>
            </a:r>
            <a:r>
              <a:rPr dirty="0" sz="1500" spc="-55">
                <a:latin typeface="Arial"/>
                <a:cs typeface="Arial"/>
              </a:rPr>
              <a:t>Boot</a:t>
            </a:r>
            <a:r>
              <a:rPr dirty="0" sz="1500" spc="-70">
                <a:latin typeface="Arial"/>
                <a:cs typeface="Arial"/>
              </a:rPr>
              <a:t> </a:t>
            </a:r>
            <a:r>
              <a:rPr dirty="0" sz="1500" spc="-130">
                <a:latin typeface="Arial"/>
                <a:cs typeface="Arial"/>
              </a:rPr>
              <a:t>Camp</a:t>
            </a:r>
            <a:endParaRPr sz="1500">
              <a:latin typeface="Arial"/>
              <a:cs typeface="Arial"/>
            </a:endParaRPr>
          </a:p>
          <a:p>
            <a:pPr marL="245110" indent="-232410">
              <a:lnSpc>
                <a:spcPct val="100000"/>
              </a:lnSpc>
              <a:spcBef>
                <a:spcPts val="310"/>
              </a:spcBef>
              <a:buClr>
                <a:srgbClr val="00B44B"/>
              </a:buClr>
              <a:buFont typeface="Times New Roman"/>
              <a:buChar char="○"/>
              <a:tabLst>
                <a:tab pos="245110" algn="l"/>
              </a:tabLst>
            </a:pPr>
            <a:r>
              <a:rPr dirty="0" sz="1500" spc="-80">
                <a:latin typeface="Arial"/>
                <a:cs typeface="Arial"/>
              </a:rPr>
              <a:t>Planning</a:t>
            </a:r>
            <a:r>
              <a:rPr dirty="0" sz="1500" spc="-95">
                <a:latin typeface="Arial"/>
                <a:cs typeface="Arial"/>
              </a:rPr>
              <a:t> </a:t>
            </a:r>
            <a:r>
              <a:rPr dirty="0" sz="1500" spc="-15">
                <a:latin typeface="Arial"/>
                <a:cs typeface="Arial"/>
              </a:rPr>
              <a:t>time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456630"/>
            <a:ext cx="9144000" cy="16868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3383279"/>
            <a:ext cx="9144000" cy="1121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90423" y="361696"/>
            <a:ext cx="4116704" cy="406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-220"/>
              <a:t>Best </a:t>
            </a:r>
            <a:r>
              <a:rPr dirty="0" sz="2500" spc="-200"/>
              <a:t>Practices </a:t>
            </a:r>
            <a:r>
              <a:rPr dirty="0" sz="2500" spc="-70"/>
              <a:t>- </a:t>
            </a:r>
            <a:r>
              <a:rPr dirty="0" sz="2500" spc="-100" b="0" i="1">
                <a:solidFill>
                  <a:srgbClr val="00B44B"/>
                </a:solidFill>
                <a:latin typeface="Arial"/>
                <a:cs typeface="Arial"/>
              </a:rPr>
              <a:t>Parent</a:t>
            </a:r>
            <a:r>
              <a:rPr dirty="0" sz="2500" spc="-20" b="0" i="1">
                <a:solidFill>
                  <a:srgbClr val="00B44B"/>
                </a:solidFill>
                <a:latin typeface="Arial"/>
                <a:cs typeface="Arial"/>
              </a:rPr>
              <a:t> </a:t>
            </a:r>
            <a:r>
              <a:rPr dirty="0" sz="2500" spc="-80" b="0" i="1">
                <a:solidFill>
                  <a:srgbClr val="00B44B"/>
                </a:solidFill>
                <a:latin typeface="Arial"/>
                <a:cs typeface="Arial"/>
              </a:rPr>
              <a:t>Training</a:t>
            </a:r>
            <a:endParaRPr sz="2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3773" y="1070863"/>
            <a:ext cx="2454275" cy="1851660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marL="245110" indent="-232410">
              <a:lnSpc>
                <a:spcPct val="100000"/>
              </a:lnSpc>
              <a:spcBef>
                <a:spcPts val="290"/>
              </a:spcBef>
              <a:buClr>
                <a:srgbClr val="00B44B"/>
              </a:buClr>
              <a:buFont typeface="Helvetica"/>
              <a:buChar char="●"/>
              <a:tabLst>
                <a:tab pos="245110" algn="l"/>
              </a:tabLst>
            </a:pPr>
            <a:r>
              <a:rPr dirty="0" sz="1500" spc="-40">
                <a:latin typeface="Arial"/>
                <a:cs typeface="Arial"/>
              </a:rPr>
              <a:t>Mandatory</a:t>
            </a:r>
            <a:r>
              <a:rPr dirty="0" sz="1500" spc="-90">
                <a:latin typeface="Arial"/>
                <a:cs typeface="Arial"/>
              </a:rPr>
              <a:t> </a:t>
            </a:r>
            <a:r>
              <a:rPr dirty="0" sz="1500" spc="-120">
                <a:latin typeface="Arial"/>
                <a:cs typeface="Arial"/>
              </a:rPr>
              <a:t>Session</a:t>
            </a:r>
            <a:endParaRPr sz="1500">
              <a:latin typeface="Arial"/>
              <a:cs typeface="Arial"/>
            </a:endParaRPr>
          </a:p>
          <a:p>
            <a:pPr lvl="1" marL="702310" indent="-232410">
              <a:lnSpc>
                <a:spcPct val="100000"/>
              </a:lnSpc>
              <a:spcBef>
                <a:spcPts val="195"/>
              </a:spcBef>
              <a:buClr>
                <a:srgbClr val="00B44B"/>
              </a:buClr>
              <a:buFont typeface="Times New Roman"/>
              <a:buChar char="○"/>
              <a:tabLst>
                <a:tab pos="702310" algn="l"/>
              </a:tabLst>
            </a:pPr>
            <a:r>
              <a:rPr dirty="0" sz="1500" spc="-95">
                <a:latin typeface="Arial"/>
                <a:cs typeface="Arial"/>
              </a:rPr>
              <a:t>School</a:t>
            </a:r>
            <a:r>
              <a:rPr dirty="0" sz="1500" spc="-155">
                <a:latin typeface="Arial"/>
                <a:cs typeface="Arial"/>
              </a:rPr>
              <a:t> </a:t>
            </a:r>
            <a:r>
              <a:rPr dirty="0" sz="1500" spc="-55">
                <a:latin typeface="Arial"/>
                <a:cs typeface="Arial"/>
              </a:rPr>
              <a:t>policies</a:t>
            </a:r>
            <a:endParaRPr sz="1500">
              <a:latin typeface="Arial"/>
              <a:cs typeface="Arial"/>
            </a:endParaRPr>
          </a:p>
          <a:p>
            <a:pPr lvl="1" marL="702310" indent="-232410">
              <a:lnSpc>
                <a:spcPct val="100000"/>
              </a:lnSpc>
              <a:spcBef>
                <a:spcPts val="285"/>
              </a:spcBef>
              <a:buClr>
                <a:srgbClr val="00B44B"/>
              </a:buClr>
              <a:buFont typeface="Times New Roman"/>
              <a:buChar char="○"/>
              <a:tabLst>
                <a:tab pos="702310" algn="l"/>
              </a:tabLst>
            </a:pPr>
            <a:r>
              <a:rPr dirty="0" sz="1500" spc="-120">
                <a:latin typeface="Arial"/>
                <a:cs typeface="Arial"/>
              </a:rPr>
              <a:t>Care </a:t>
            </a:r>
            <a:r>
              <a:rPr dirty="0" sz="1500" spc="-5">
                <a:latin typeface="Arial"/>
                <a:cs typeface="Arial"/>
              </a:rPr>
              <a:t>of</a:t>
            </a:r>
            <a:r>
              <a:rPr dirty="0" sz="1500" spc="-100">
                <a:latin typeface="Arial"/>
                <a:cs typeface="Arial"/>
              </a:rPr>
              <a:t> </a:t>
            </a:r>
            <a:r>
              <a:rPr dirty="0" sz="1500" spc="-85">
                <a:latin typeface="Arial"/>
                <a:cs typeface="Arial"/>
              </a:rPr>
              <a:t>devices</a:t>
            </a:r>
            <a:endParaRPr sz="1500">
              <a:latin typeface="Arial"/>
              <a:cs typeface="Arial"/>
            </a:endParaRPr>
          </a:p>
          <a:p>
            <a:pPr lvl="1" marL="702310" indent="-232410">
              <a:lnSpc>
                <a:spcPct val="100000"/>
              </a:lnSpc>
              <a:spcBef>
                <a:spcPts val="315"/>
              </a:spcBef>
              <a:buClr>
                <a:srgbClr val="00B44B"/>
              </a:buClr>
              <a:buFont typeface="Times New Roman"/>
              <a:buChar char="○"/>
              <a:tabLst>
                <a:tab pos="702310" algn="l"/>
              </a:tabLst>
            </a:pPr>
            <a:r>
              <a:rPr dirty="0" sz="1500" spc="-45">
                <a:latin typeface="Arial"/>
                <a:cs typeface="Arial"/>
              </a:rPr>
              <a:t>Warranty/insurance</a:t>
            </a:r>
            <a:endParaRPr sz="1500">
              <a:latin typeface="Arial"/>
              <a:cs typeface="Arial"/>
            </a:endParaRPr>
          </a:p>
          <a:p>
            <a:pPr marL="245110" indent="-232410">
              <a:lnSpc>
                <a:spcPct val="100000"/>
              </a:lnSpc>
              <a:spcBef>
                <a:spcPts val="190"/>
              </a:spcBef>
              <a:buClr>
                <a:srgbClr val="00B44B"/>
              </a:buClr>
              <a:buFont typeface="Times New Roman"/>
              <a:buChar char="○"/>
              <a:tabLst>
                <a:tab pos="245110" algn="l"/>
              </a:tabLst>
            </a:pPr>
            <a:r>
              <a:rPr dirty="0" sz="1500" spc="-45">
                <a:latin typeface="Arial"/>
                <a:cs typeface="Arial"/>
              </a:rPr>
              <a:t>Digital </a:t>
            </a:r>
            <a:r>
              <a:rPr dirty="0" sz="1500" spc="-65">
                <a:latin typeface="Arial"/>
                <a:cs typeface="Arial"/>
              </a:rPr>
              <a:t>Parenting</a:t>
            </a:r>
            <a:r>
              <a:rPr dirty="0" sz="1500" spc="-130">
                <a:latin typeface="Arial"/>
                <a:cs typeface="Arial"/>
              </a:rPr>
              <a:t> </a:t>
            </a:r>
            <a:r>
              <a:rPr dirty="0" sz="1500" spc="-125">
                <a:latin typeface="Arial"/>
                <a:cs typeface="Arial"/>
              </a:rPr>
              <a:t>Sessions</a:t>
            </a:r>
            <a:endParaRPr sz="1500">
              <a:latin typeface="Arial"/>
              <a:cs typeface="Arial"/>
            </a:endParaRPr>
          </a:p>
          <a:p>
            <a:pPr lvl="1" marL="702310" indent="-232410">
              <a:lnSpc>
                <a:spcPct val="100000"/>
              </a:lnSpc>
              <a:spcBef>
                <a:spcPts val="310"/>
              </a:spcBef>
              <a:buClr>
                <a:srgbClr val="00B44B"/>
              </a:buClr>
              <a:buFont typeface="Times New Roman"/>
              <a:buChar char="○"/>
              <a:tabLst>
                <a:tab pos="702310" algn="l"/>
              </a:tabLst>
            </a:pPr>
            <a:r>
              <a:rPr dirty="0" sz="1500" spc="-90">
                <a:latin typeface="Arial"/>
                <a:cs typeface="Arial"/>
              </a:rPr>
              <a:t>Common </a:t>
            </a:r>
            <a:r>
              <a:rPr dirty="0" sz="1500" spc="-145">
                <a:latin typeface="Arial"/>
                <a:cs typeface="Arial"/>
              </a:rPr>
              <a:t>Sense</a:t>
            </a:r>
            <a:r>
              <a:rPr dirty="0" sz="1500" spc="-114">
                <a:latin typeface="Arial"/>
                <a:cs typeface="Arial"/>
              </a:rPr>
              <a:t> </a:t>
            </a:r>
            <a:r>
              <a:rPr dirty="0" sz="1500" spc="-45">
                <a:latin typeface="Arial"/>
                <a:cs typeface="Arial"/>
              </a:rPr>
              <a:t>Media</a:t>
            </a:r>
            <a:endParaRPr sz="1500">
              <a:latin typeface="Arial"/>
              <a:cs typeface="Arial"/>
            </a:endParaRPr>
          </a:p>
          <a:p>
            <a:pPr lvl="1" marL="702310" indent="-232410">
              <a:lnSpc>
                <a:spcPct val="100000"/>
              </a:lnSpc>
              <a:spcBef>
                <a:spcPts val="290"/>
              </a:spcBef>
              <a:buClr>
                <a:srgbClr val="00B44B"/>
              </a:buClr>
              <a:buFont typeface="Times New Roman"/>
              <a:buChar char="○"/>
              <a:tabLst>
                <a:tab pos="702310" algn="l"/>
              </a:tabLst>
            </a:pPr>
            <a:r>
              <a:rPr dirty="0" sz="1500" spc="-100">
                <a:latin typeface="Arial"/>
                <a:cs typeface="Arial"/>
              </a:rPr>
              <a:t>Devices </a:t>
            </a:r>
            <a:r>
              <a:rPr dirty="0" sz="1500" spc="-20">
                <a:latin typeface="Arial"/>
                <a:cs typeface="Arial"/>
              </a:rPr>
              <a:t>at</a:t>
            </a:r>
            <a:r>
              <a:rPr dirty="0" sz="1500" spc="-80">
                <a:latin typeface="Arial"/>
                <a:cs typeface="Arial"/>
              </a:rPr>
              <a:t> </a:t>
            </a:r>
            <a:r>
              <a:rPr dirty="0" sz="1500" spc="-60">
                <a:latin typeface="Arial"/>
                <a:cs typeface="Arial"/>
              </a:rPr>
              <a:t>home</a:t>
            </a:r>
            <a:endParaRPr sz="15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89447" y="1767839"/>
            <a:ext cx="3197352" cy="3200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456630"/>
            <a:ext cx="9144000" cy="16868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3383279"/>
            <a:ext cx="9144000" cy="1121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90423" y="361696"/>
            <a:ext cx="3424554" cy="406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-220"/>
              <a:t>Best </a:t>
            </a:r>
            <a:r>
              <a:rPr dirty="0" sz="2500" spc="-200"/>
              <a:t>Practices </a:t>
            </a:r>
            <a:r>
              <a:rPr dirty="0" sz="2500" spc="-70"/>
              <a:t>- </a:t>
            </a:r>
            <a:r>
              <a:rPr dirty="0" sz="2500" spc="-65" b="0" i="1">
                <a:solidFill>
                  <a:srgbClr val="00B44B"/>
                </a:solidFill>
                <a:latin typeface="Arial"/>
                <a:cs typeface="Arial"/>
              </a:rPr>
              <a:t>Start</a:t>
            </a:r>
            <a:r>
              <a:rPr dirty="0" sz="2500" spc="-30" b="0" i="1">
                <a:solidFill>
                  <a:srgbClr val="00B44B"/>
                </a:solidFill>
                <a:latin typeface="Arial"/>
                <a:cs typeface="Arial"/>
              </a:rPr>
              <a:t> </a:t>
            </a:r>
            <a:r>
              <a:rPr dirty="0" sz="2500" spc="-160" b="0" i="1">
                <a:solidFill>
                  <a:srgbClr val="00B44B"/>
                </a:solidFill>
                <a:latin typeface="Arial"/>
                <a:cs typeface="Arial"/>
              </a:rPr>
              <a:t>Slow</a:t>
            </a:r>
            <a:endParaRPr sz="2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3773" y="1070863"/>
            <a:ext cx="3373120" cy="1318260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marL="245110" indent="-232410">
              <a:lnSpc>
                <a:spcPct val="100000"/>
              </a:lnSpc>
              <a:spcBef>
                <a:spcPts val="290"/>
              </a:spcBef>
              <a:buClr>
                <a:srgbClr val="00B44B"/>
              </a:buClr>
              <a:buFont typeface="Helvetica"/>
              <a:buChar char="●"/>
              <a:tabLst>
                <a:tab pos="245110" algn="l"/>
              </a:tabLst>
            </a:pPr>
            <a:r>
              <a:rPr dirty="0" sz="1500" spc="-45">
                <a:latin typeface="Arial"/>
                <a:cs typeface="Arial"/>
              </a:rPr>
              <a:t>Implementing </a:t>
            </a:r>
            <a:r>
              <a:rPr dirty="0" sz="1500" spc="-120">
                <a:latin typeface="Arial"/>
                <a:cs typeface="Arial"/>
              </a:rPr>
              <a:t>a </a:t>
            </a:r>
            <a:r>
              <a:rPr dirty="0" sz="1500" spc="-35">
                <a:latin typeface="Arial"/>
                <a:cs typeface="Arial"/>
              </a:rPr>
              <a:t>Pilot</a:t>
            </a:r>
            <a:r>
              <a:rPr dirty="0" sz="1500" spc="-105">
                <a:latin typeface="Arial"/>
                <a:cs typeface="Arial"/>
              </a:rPr>
              <a:t> </a:t>
            </a:r>
            <a:r>
              <a:rPr dirty="0" sz="1500" spc="-80">
                <a:latin typeface="Arial"/>
                <a:cs typeface="Arial"/>
              </a:rPr>
              <a:t>Program</a:t>
            </a:r>
            <a:endParaRPr sz="1500">
              <a:latin typeface="Arial"/>
              <a:cs typeface="Arial"/>
            </a:endParaRPr>
          </a:p>
          <a:p>
            <a:pPr marL="245110" indent="-232410">
              <a:lnSpc>
                <a:spcPct val="100000"/>
              </a:lnSpc>
              <a:spcBef>
                <a:spcPts val="195"/>
              </a:spcBef>
              <a:buClr>
                <a:srgbClr val="00B44B"/>
              </a:buClr>
              <a:buFont typeface="Helvetica"/>
              <a:buChar char="●"/>
              <a:tabLst>
                <a:tab pos="245110" algn="l"/>
              </a:tabLst>
            </a:pPr>
            <a:r>
              <a:rPr dirty="0" sz="1500" spc="-45">
                <a:latin typeface="Arial"/>
                <a:cs typeface="Arial"/>
              </a:rPr>
              <a:t>What </a:t>
            </a:r>
            <a:r>
              <a:rPr dirty="0" sz="1500" spc="-75">
                <a:latin typeface="Arial"/>
                <a:cs typeface="Arial"/>
              </a:rPr>
              <a:t>is</a:t>
            </a:r>
            <a:r>
              <a:rPr dirty="0" sz="1500" spc="-125">
                <a:latin typeface="Arial"/>
                <a:cs typeface="Arial"/>
              </a:rPr>
              <a:t> </a:t>
            </a:r>
            <a:r>
              <a:rPr dirty="0" sz="1500" spc="-55">
                <a:latin typeface="Arial"/>
                <a:cs typeface="Arial"/>
              </a:rPr>
              <a:t>working?</a:t>
            </a:r>
            <a:endParaRPr sz="1500">
              <a:latin typeface="Arial"/>
              <a:cs typeface="Arial"/>
            </a:endParaRPr>
          </a:p>
          <a:p>
            <a:pPr marL="245110" indent="-232410">
              <a:lnSpc>
                <a:spcPct val="100000"/>
              </a:lnSpc>
              <a:spcBef>
                <a:spcPts val="285"/>
              </a:spcBef>
              <a:buClr>
                <a:srgbClr val="00B44B"/>
              </a:buClr>
              <a:buFont typeface="Helvetica"/>
              <a:buChar char="●"/>
              <a:tabLst>
                <a:tab pos="245110" algn="l"/>
              </a:tabLst>
            </a:pPr>
            <a:r>
              <a:rPr dirty="0" sz="1500" spc="-35">
                <a:latin typeface="Arial"/>
                <a:cs typeface="Arial"/>
              </a:rPr>
              <a:t>Weekly/ </a:t>
            </a:r>
            <a:r>
              <a:rPr dirty="0" sz="1500" spc="-30">
                <a:latin typeface="Arial"/>
                <a:cs typeface="Arial"/>
              </a:rPr>
              <a:t>monthly </a:t>
            </a:r>
            <a:r>
              <a:rPr dirty="0" sz="1500" spc="-65">
                <a:latin typeface="Arial"/>
                <a:cs typeface="Arial"/>
              </a:rPr>
              <a:t>meetings </a:t>
            </a:r>
            <a:r>
              <a:rPr dirty="0" sz="1500" spc="5">
                <a:latin typeface="Arial"/>
                <a:cs typeface="Arial"/>
              </a:rPr>
              <a:t>for</a:t>
            </a:r>
            <a:r>
              <a:rPr dirty="0" sz="1500" spc="-190">
                <a:latin typeface="Arial"/>
                <a:cs typeface="Arial"/>
              </a:rPr>
              <a:t> </a:t>
            </a:r>
            <a:r>
              <a:rPr dirty="0" sz="1500" spc="-70">
                <a:latin typeface="Arial"/>
                <a:cs typeface="Arial"/>
              </a:rPr>
              <a:t>feedback</a:t>
            </a:r>
            <a:endParaRPr sz="1500">
              <a:latin typeface="Arial"/>
              <a:cs typeface="Arial"/>
            </a:endParaRPr>
          </a:p>
          <a:p>
            <a:pPr marL="245110" indent="-232410">
              <a:lnSpc>
                <a:spcPct val="100000"/>
              </a:lnSpc>
              <a:spcBef>
                <a:spcPts val="315"/>
              </a:spcBef>
              <a:buClr>
                <a:srgbClr val="00B44B"/>
              </a:buClr>
              <a:buFont typeface="Helvetica"/>
              <a:buChar char="●"/>
              <a:tabLst>
                <a:tab pos="245110" algn="l"/>
              </a:tabLst>
            </a:pPr>
            <a:r>
              <a:rPr dirty="0" sz="1500" spc="-80">
                <a:latin typeface="Arial"/>
                <a:cs typeface="Arial"/>
              </a:rPr>
              <a:t>Technology</a:t>
            </a:r>
            <a:r>
              <a:rPr dirty="0" sz="1500" spc="-90">
                <a:latin typeface="Arial"/>
                <a:cs typeface="Arial"/>
              </a:rPr>
              <a:t> </a:t>
            </a:r>
            <a:r>
              <a:rPr dirty="0" sz="1500" spc="-95">
                <a:latin typeface="Arial"/>
                <a:cs typeface="Arial"/>
              </a:rPr>
              <a:t>Champions</a:t>
            </a:r>
            <a:endParaRPr sz="1500">
              <a:latin typeface="Arial"/>
              <a:cs typeface="Arial"/>
            </a:endParaRPr>
          </a:p>
          <a:p>
            <a:pPr marL="245110" indent="-232410">
              <a:lnSpc>
                <a:spcPct val="100000"/>
              </a:lnSpc>
              <a:spcBef>
                <a:spcPts val="190"/>
              </a:spcBef>
              <a:buClr>
                <a:srgbClr val="00B44B"/>
              </a:buClr>
              <a:buFont typeface="Helvetica"/>
              <a:buChar char="●"/>
              <a:tabLst>
                <a:tab pos="245110" algn="l"/>
              </a:tabLst>
            </a:pPr>
            <a:r>
              <a:rPr dirty="0" sz="1500" spc="-135">
                <a:latin typeface="Arial"/>
                <a:cs typeface="Arial"/>
              </a:rPr>
              <a:t>Pause</a:t>
            </a:r>
            <a:endParaRPr sz="15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541264" y="2377439"/>
            <a:ext cx="3602736" cy="27645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456630"/>
            <a:ext cx="9144000" cy="16868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3383279"/>
            <a:ext cx="9144000" cy="1121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90423" y="361696"/>
            <a:ext cx="3145155" cy="406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-220"/>
              <a:t>Best </a:t>
            </a:r>
            <a:r>
              <a:rPr dirty="0" sz="2500" spc="-200"/>
              <a:t>Practices </a:t>
            </a:r>
            <a:r>
              <a:rPr dirty="0" sz="2500" spc="-70"/>
              <a:t>- </a:t>
            </a:r>
            <a:r>
              <a:rPr dirty="0" sz="2500" spc="-130" b="0" i="1">
                <a:solidFill>
                  <a:srgbClr val="00B44B"/>
                </a:solidFill>
                <a:latin typeface="Arial"/>
                <a:cs typeface="Arial"/>
              </a:rPr>
              <a:t>Roll</a:t>
            </a:r>
            <a:r>
              <a:rPr dirty="0" sz="2500" spc="-45" b="0" i="1">
                <a:solidFill>
                  <a:srgbClr val="00B44B"/>
                </a:solidFill>
                <a:latin typeface="Arial"/>
                <a:cs typeface="Arial"/>
              </a:rPr>
              <a:t> </a:t>
            </a:r>
            <a:r>
              <a:rPr dirty="0" sz="2500" spc="-85" b="0" i="1">
                <a:solidFill>
                  <a:srgbClr val="00B44B"/>
                </a:solidFill>
                <a:latin typeface="Arial"/>
                <a:cs typeface="Arial"/>
              </a:rPr>
              <a:t>Out</a:t>
            </a:r>
            <a:endParaRPr sz="2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3773" y="1070863"/>
            <a:ext cx="2317115" cy="1586230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marL="245110" indent="-232410">
              <a:lnSpc>
                <a:spcPct val="100000"/>
              </a:lnSpc>
              <a:spcBef>
                <a:spcPts val="290"/>
              </a:spcBef>
              <a:buClr>
                <a:srgbClr val="00B44B"/>
              </a:buClr>
              <a:buFont typeface="Helvetica"/>
              <a:buChar char="●"/>
              <a:tabLst>
                <a:tab pos="245110" algn="l"/>
              </a:tabLst>
            </a:pPr>
            <a:r>
              <a:rPr dirty="0" sz="1500" spc="-60">
                <a:latin typeface="Arial"/>
                <a:cs typeface="Arial"/>
              </a:rPr>
              <a:t>Make </a:t>
            </a:r>
            <a:r>
              <a:rPr dirty="0" sz="1500" spc="50">
                <a:latin typeface="Arial"/>
                <a:cs typeface="Arial"/>
              </a:rPr>
              <a:t>it</a:t>
            </a:r>
            <a:r>
              <a:rPr dirty="0" sz="1500" spc="-190">
                <a:latin typeface="Arial"/>
                <a:cs typeface="Arial"/>
              </a:rPr>
              <a:t> </a:t>
            </a:r>
            <a:r>
              <a:rPr dirty="0" sz="1500" spc="-90">
                <a:latin typeface="Arial"/>
                <a:cs typeface="Arial"/>
              </a:rPr>
              <a:t>an </a:t>
            </a:r>
            <a:r>
              <a:rPr dirty="0" sz="1500" spc="-45">
                <a:latin typeface="Arial"/>
                <a:cs typeface="Arial"/>
              </a:rPr>
              <a:t>event</a:t>
            </a:r>
            <a:endParaRPr sz="1500">
              <a:latin typeface="Arial"/>
              <a:cs typeface="Arial"/>
            </a:endParaRPr>
          </a:p>
          <a:p>
            <a:pPr marL="245110" indent="-232410">
              <a:lnSpc>
                <a:spcPct val="100000"/>
              </a:lnSpc>
              <a:spcBef>
                <a:spcPts val="195"/>
              </a:spcBef>
              <a:buClr>
                <a:srgbClr val="00B44B"/>
              </a:buClr>
              <a:buFont typeface="Helvetica"/>
              <a:buChar char="●"/>
              <a:tabLst>
                <a:tab pos="245110" algn="l"/>
              </a:tabLst>
            </a:pPr>
            <a:r>
              <a:rPr dirty="0" sz="1500" spc="-55">
                <a:latin typeface="Arial"/>
                <a:cs typeface="Arial"/>
              </a:rPr>
              <a:t>Build</a:t>
            </a:r>
            <a:r>
              <a:rPr dirty="0" sz="1500" spc="-145">
                <a:latin typeface="Arial"/>
                <a:cs typeface="Arial"/>
              </a:rPr>
              <a:t> </a:t>
            </a:r>
            <a:r>
              <a:rPr dirty="0" sz="1500" spc="-60">
                <a:latin typeface="Arial"/>
                <a:cs typeface="Arial"/>
              </a:rPr>
              <a:t>Excitement</a:t>
            </a:r>
            <a:endParaRPr sz="1500">
              <a:latin typeface="Arial"/>
              <a:cs typeface="Arial"/>
            </a:endParaRPr>
          </a:p>
          <a:p>
            <a:pPr marL="245110" indent="-232410">
              <a:lnSpc>
                <a:spcPct val="100000"/>
              </a:lnSpc>
              <a:spcBef>
                <a:spcPts val="285"/>
              </a:spcBef>
              <a:buClr>
                <a:srgbClr val="00B44B"/>
              </a:buClr>
              <a:buFont typeface="Helvetica"/>
              <a:buChar char="●"/>
              <a:tabLst>
                <a:tab pos="245110" algn="l"/>
              </a:tabLst>
            </a:pPr>
            <a:r>
              <a:rPr dirty="0" sz="1500" spc="-60">
                <a:latin typeface="Arial"/>
                <a:cs typeface="Arial"/>
              </a:rPr>
              <a:t>Student </a:t>
            </a:r>
            <a:r>
              <a:rPr dirty="0" sz="1500" spc="-55">
                <a:latin typeface="Arial"/>
                <a:cs typeface="Arial"/>
              </a:rPr>
              <a:t>Boot</a:t>
            </a:r>
            <a:r>
              <a:rPr dirty="0" sz="1500" spc="-114">
                <a:latin typeface="Arial"/>
                <a:cs typeface="Arial"/>
              </a:rPr>
              <a:t> </a:t>
            </a:r>
            <a:r>
              <a:rPr dirty="0" sz="1500" spc="-130">
                <a:latin typeface="Arial"/>
                <a:cs typeface="Arial"/>
              </a:rPr>
              <a:t>Camp</a:t>
            </a:r>
            <a:endParaRPr sz="1500">
              <a:latin typeface="Arial"/>
              <a:cs typeface="Arial"/>
            </a:endParaRPr>
          </a:p>
          <a:p>
            <a:pPr lvl="1" marL="702310" indent="-232410">
              <a:lnSpc>
                <a:spcPct val="100000"/>
              </a:lnSpc>
              <a:spcBef>
                <a:spcPts val="315"/>
              </a:spcBef>
              <a:buClr>
                <a:srgbClr val="00B44B"/>
              </a:buClr>
              <a:buFont typeface="Times New Roman"/>
              <a:buChar char="○"/>
              <a:tabLst>
                <a:tab pos="702310" algn="l"/>
              </a:tabLst>
            </a:pPr>
            <a:r>
              <a:rPr dirty="0" sz="1500" spc="-90">
                <a:latin typeface="Arial"/>
                <a:cs typeface="Arial"/>
              </a:rPr>
              <a:t>Device</a:t>
            </a:r>
            <a:r>
              <a:rPr dirty="0" sz="1500" spc="-135">
                <a:latin typeface="Arial"/>
                <a:cs typeface="Arial"/>
              </a:rPr>
              <a:t> </a:t>
            </a:r>
            <a:r>
              <a:rPr dirty="0" sz="1500" spc="-60">
                <a:latin typeface="Arial"/>
                <a:cs typeface="Arial"/>
              </a:rPr>
              <a:t>Management</a:t>
            </a:r>
            <a:endParaRPr sz="1500">
              <a:latin typeface="Arial"/>
              <a:cs typeface="Arial"/>
            </a:endParaRPr>
          </a:p>
          <a:p>
            <a:pPr lvl="1" marL="702310" indent="-232410">
              <a:lnSpc>
                <a:spcPct val="100000"/>
              </a:lnSpc>
              <a:spcBef>
                <a:spcPts val="190"/>
              </a:spcBef>
              <a:buClr>
                <a:srgbClr val="00B44B"/>
              </a:buClr>
              <a:buFont typeface="Times New Roman"/>
              <a:buChar char="○"/>
              <a:tabLst>
                <a:tab pos="702310" algn="l"/>
              </a:tabLst>
            </a:pPr>
            <a:r>
              <a:rPr dirty="0" sz="1500" spc="-45">
                <a:latin typeface="Arial"/>
                <a:cs typeface="Arial"/>
              </a:rPr>
              <a:t>Digital</a:t>
            </a:r>
            <a:r>
              <a:rPr dirty="0" sz="1500" spc="-95">
                <a:latin typeface="Arial"/>
                <a:cs typeface="Arial"/>
              </a:rPr>
              <a:t> </a:t>
            </a:r>
            <a:r>
              <a:rPr dirty="0" sz="1500" spc="-75">
                <a:latin typeface="Arial"/>
                <a:cs typeface="Arial"/>
              </a:rPr>
              <a:t>Citizenships</a:t>
            </a:r>
            <a:endParaRPr sz="1500">
              <a:latin typeface="Arial"/>
              <a:cs typeface="Arial"/>
            </a:endParaRPr>
          </a:p>
          <a:p>
            <a:pPr lvl="1" marL="702310" indent="-232410">
              <a:lnSpc>
                <a:spcPct val="100000"/>
              </a:lnSpc>
              <a:spcBef>
                <a:spcPts val="310"/>
              </a:spcBef>
              <a:buClr>
                <a:srgbClr val="00B44B"/>
              </a:buClr>
              <a:buFont typeface="Times New Roman"/>
              <a:buChar char="○"/>
              <a:tabLst>
                <a:tab pos="702310" algn="l"/>
              </a:tabLst>
            </a:pPr>
            <a:r>
              <a:rPr dirty="0" sz="1500" spc="-90">
                <a:latin typeface="Arial"/>
                <a:cs typeface="Arial"/>
              </a:rPr>
              <a:t>Ending</a:t>
            </a:r>
            <a:r>
              <a:rPr dirty="0" sz="1500" spc="-100">
                <a:latin typeface="Arial"/>
                <a:cs typeface="Arial"/>
              </a:rPr>
              <a:t> </a:t>
            </a:r>
            <a:r>
              <a:rPr dirty="0" sz="1500" spc="-50">
                <a:latin typeface="Arial"/>
                <a:cs typeface="Arial"/>
              </a:rPr>
              <a:t>Project</a:t>
            </a:r>
            <a:endParaRPr sz="15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541264" y="670559"/>
            <a:ext cx="3602736" cy="44714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0423" y="361696"/>
            <a:ext cx="4468495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-220" b="1">
                <a:latin typeface="Arial"/>
                <a:cs typeface="Arial"/>
              </a:rPr>
              <a:t>Best </a:t>
            </a:r>
            <a:r>
              <a:rPr dirty="0" sz="2500" spc="-200" b="1">
                <a:latin typeface="Arial"/>
                <a:cs typeface="Arial"/>
              </a:rPr>
              <a:t>Practices </a:t>
            </a:r>
            <a:r>
              <a:rPr dirty="0" sz="2500" spc="-70" b="1">
                <a:latin typeface="Arial"/>
                <a:cs typeface="Arial"/>
              </a:rPr>
              <a:t>- </a:t>
            </a:r>
            <a:r>
              <a:rPr dirty="0" sz="2500" spc="-114" i="1">
                <a:solidFill>
                  <a:srgbClr val="00B44B"/>
                </a:solidFill>
                <a:latin typeface="Arial"/>
                <a:cs typeface="Arial"/>
              </a:rPr>
              <a:t>Continue</a:t>
            </a:r>
            <a:r>
              <a:rPr dirty="0" sz="2500" spc="-30" i="1">
                <a:solidFill>
                  <a:srgbClr val="00B44B"/>
                </a:solidFill>
                <a:latin typeface="Arial"/>
                <a:cs typeface="Arial"/>
              </a:rPr>
              <a:t> </a:t>
            </a:r>
            <a:r>
              <a:rPr dirty="0" sz="2500" spc="-110" i="1">
                <a:solidFill>
                  <a:srgbClr val="00B44B"/>
                </a:solidFill>
                <a:latin typeface="Arial"/>
                <a:cs typeface="Arial"/>
              </a:rPr>
              <a:t>Learning</a:t>
            </a:r>
            <a:endParaRPr sz="25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0423" y="2053844"/>
            <a:ext cx="275590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20">
                <a:latin typeface="Arial"/>
                <a:cs typeface="Arial"/>
              </a:rPr>
              <a:t>Learning </a:t>
            </a:r>
            <a:r>
              <a:rPr dirty="0" sz="2400" spc="-110">
                <a:latin typeface="Arial"/>
                <a:cs typeface="Arial"/>
              </a:rPr>
              <a:t>Never</a:t>
            </a:r>
            <a:r>
              <a:rPr dirty="0" sz="2400" spc="-195">
                <a:latin typeface="Arial"/>
                <a:cs typeface="Arial"/>
              </a:rPr>
              <a:t> </a:t>
            </a:r>
            <a:r>
              <a:rPr dirty="0" sz="2400" spc="-114">
                <a:latin typeface="Arial"/>
                <a:cs typeface="Arial"/>
              </a:rPr>
              <a:t>Stops!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56176" y="661416"/>
            <a:ext cx="3959352" cy="44805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456630"/>
            <a:ext cx="9144000" cy="16868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3383279"/>
            <a:ext cx="9144000" cy="1121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90423" y="361696"/>
            <a:ext cx="2759075" cy="406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-220"/>
              <a:t>Best </a:t>
            </a:r>
            <a:r>
              <a:rPr dirty="0" sz="2500" spc="-200"/>
              <a:t>Practices </a:t>
            </a:r>
            <a:r>
              <a:rPr dirty="0" sz="2500" spc="-70"/>
              <a:t>-</a:t>
            </a:r>
            <a:r>
              <a:rPr dirty="0" sz="2500" spc="-10"/>
              <a:t> </a:t>
            </a:r>
            <a:r>
              <a:rPr dirty="0" sz="2500" spc="-90" b="0" i="1">
                <a:solidFill>
                  <a:srgbClr val="00B44B"/>
                </a:solidFill>
                <a:latin typeface="Arial"/>
                <a:cs typeface="Arial"/>
              </a:rPr>
              <a:t>Play!</a:t>
            </a:r>
            <a:endParaRPr sz="2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3773" y="1070863"/>
            <a:ext cx="4883150" cy="2107565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marL="245110" indent="-232410">
              <a:lnSpc>
                <a:spcPct val="100000"/>
              </a:lnSpc>
              <a:spcBef>
                <a:spcPts val="290"/>
              </a:spcBef>
              <a:buClr>
                <a:srgbClr val="00B44B"/>
              </a:buClr>
              <a:buFont typeface="Helvetica"/>
              <a:buChar char="●"/>
              <a:tabLst>
                <a:tab pos="245110" algn="l"/>
              </a:tabLst>
            </a:pPr>
            <a:r>
              <a:rPr dirty="0" sz="1500" spc="-55">
                <a:latin typeface="Arial"/>
                <a:cs typeface="Arial"/>
              </a:rPr>
              <a:t>Inspire students </a:t>
            </a:r>
            <a:r>
              <a:rPr dirty="0" sz="1500" spc="15">
                <a:latin typeface="Arial"/>
                <a:cs typeface="Arial"/>
              </a:rPr>
              <a:t>to</a:t>
            </a:r>
            <a:r>
              <a:rPr dirty="0" sz="1500" spc="-320">
                <a:latin typeface="Arial"/>
                <a:cs typeface="Arial"/>
              </a:rPr>
              <a:t> </a:t>
            </a:r>
            <a:r>
              <a:rPr dirty="0" sz="1500" spc="-30">
                <a:latin typeface="Arial"/>
                <a:cs typeface="Arial"/>
              </a:rPr>
              <a:t>want </a:t>
            </a:r>
            <a:r>
              <a:rPr dirty="0" sz="1500" spc="-80">
                <a:latin typeface="Arial"/>
                <a:cs typeface="Arial"/>
              </a:rPr>
              <a:t>care </a:t>
            </a:r>
            <a:r>
              <a:rPr dirty="0" sz="1500" spc="5">
                <a:latin typeface="Arial"/>
                <a:cs typeface="Arial"/>
              </a:rPr>
              <a:t>for </a:t>
            </a:r>
            <a:r>
              <a:rPr dirty="0" sz="1500" spc="-75">
                <a:latin typeface="Arial"/>
                <a:cs typeface="Arial"/>
              </a:rPr>
              <a:t>and </a:t>
            </a:r>
            <a:r>
              <a:rPr dirty="0" sz="1500" spc="-40">
                <a:latin typeface="Arial"/>
                <a:cs typeface="Arial"/>
              </a:rPr>
              <a:t>about </a:t>
            </a:r>
            <a:r>
              <a:rPr dirty="0" sz="1500" spc="-85">
                <a:latin typeface="Arial"/>
                <a:cs typeface="Arial"/>
              </a:rPr>
              <a:t>devices</a:t>
            </a:r>
            <a:endParaRPr sz="1500">
              <a:latin typeface="Arial"/>
              <a:cs typeface="Arial"/>
            </a:endParaRPr>
          </a:p>
          <a:p>
            <a:pPr marL="245110" indent="-232410">
              <a:lnSpc>
                <a:spcPct val="100000"/>
              </a:lnSpc>
              <a:spcBef>
                <a:spcPts val="195"/>
              </a:spcBef>
              <a:buClr>
                <a:srgbClr val="00B44B"/>
              </a:buClr>
              <a:buFont typeface="Helvetica"/>
              <a:buChar char="●"/>
              <a:tabLst>
                <a:tab pos="245110" algn="l"/>
              </a:tabLst>
            </a:pPr>
            <a:r>
              <a:rPr dirty="0" sz="1500" spc="-30">
                <a:latin typeface="Arial"/>
                <a:cs typeface="Arial"/>
              </a:rPr>
              <a:t>Invite</a:t>
            </a:r>
            <a:r>
              <a:rPr dirty="0" sz="1500" spc="-80">
                <a:latin typeface="Arial"/>
                <a:cs typeface="Arial"/>
              </a:rPr>
              <a:t> </a:t>
            </a:r>
            <a:r>
              <a:rPr dirty="0" sz="1500" spc="-30">
                <a:latin typeface="Arial"/>
                <a:cs typeface="Arial"/>
              </a:rPr>
              <a:t>them</a:t>
            </a:r>
            <a:r>
              <a:rPr dirty="0" sz="1500" spc="-80">
                <a:latin typeface="Arial"/>
                <a:cs typeface="Arial"/>
              </a:rPr>
              <a:t> </a:t>
            </a:r>
            <a:r>
              <a:rPr dirty="0" sz="1500" spc="15">
                <a:latin typeface="Arial"/>
                <a:cs typeface="Arial"/>
              </a:rPr>
              <a:t>to</a:t>
            </a:r>
            <a:r>
              <a:rPr dirty="0" sz="1500" spc="-85">
                <a:latin typeface="Arial"/>
                <a:cs typeface="Arial"/>
              </a:rPr>
              <a:t> </a:t>
            </a:r>
            <a:r>
              <a:rPr dirty="0" sz="1500" spc="-50">
                <a:latin typeface="Arial"/>
                <a:cs typeface="Arial"/>
              </a:rPr>
              <a:t>take</a:t>
            </a:r>
            <a:r>
              <a:rPr dirty="0" sz="1500" spc="-80">
                <a:latin typeface="Arial"/>
                <a:cs typeface="Arial"/>
              </a:rPr>
              <a:t> </a:t>
            </a:r>
            <a:r>
              <a:rPr dirty="0" sz="1500" spc="-50">
                <a:latin typeface="Arial"/>
                <a:cs typeface="Arial"/>
              </a:rPr>
              <a:t>ownership</a:t>
            </a:r>
            <a:r>
              <a:rPr dirty="0" sz="1500" spc="-85">
                <a:latin typeface="Arial"/>
                <a:cs typeface="Arial"/>
              </a:rPr>
              <a:t> </a:t>
            </a:r>
            <a:r>
              <a:rPr dirty="0" sz="1500" spc="-5">
                <a:latin typeface="Arial"/>
                <a:cs typeface="Arial"/>
              </a:rPr>
              <a:t>of</a:t>
            </a:r>
            <a:r>
              <a:rPr dirty="0" sz="1500" spc="-75">
                <a:latin typeface="Arial"/>
                <a:cs typeface="Arial"/>
              </a:rPr>
              <a:t> </a:t>
            </a:r>
            <a:r>
              <a:rPr dirty="0" sz="1500" spc="-5">
                <a:latin typeface="Arial"/>
                <a:cs typeface="Arial"/>
              </a:rPr>
              <a:t>their</a:t>
            </a:r>
            <a:r>
              <a:rPr dirty="0" sz="1500" spc="-80">
                <a:latin typeface="Arial"/>
                <a:cs typeface="Arial"/>
              </a:rPr>
              <a:t> </a:t>
            </a:r>
            <a:r>
              <a:rPr dirty="0" sz="1500" spc="-85">
                <a:latin typeface="Arial"/>
                <a:cs typeface="Arial"/>
              </a:rPr>
              <a:t>devices</a:t>
            </a:r>
            <a:endParaRPr sz="1500">
              <a:latin typeface="Arial"/>
              <a:cs typeface="Arial"/>
            </a:endParaRPr>
          </a:p>
          <a:p>
            <a:pPr marL="245110" indent="-232410">
              <a:lnSpc>
                <a:spcPct val="100000"/>
              </a:lnSpc>
              <a:spcBef>
                <a:spcPts val="285"/>
              </a:spcBef>
              <a:buClr>
                <a:srgbClr val="00B44B"/>
              </a:buClr>
              <a:buFont typeface="Helvetica"/>
              <a:buChar char="●"/>
              <a:tabLst>
                <a:tab pos="245110" algn="l"/>
              </a:tabLst>
            </a:pPr>
            <a:r>
              <a:rPr dirty="0" sz="1500" spc="-95">
                <a:latin typeface="Arial"/>
                <a:cs typeface="Arial"/>
              </a:rPr>
              <a:t>Give </a:t>
            </a:r>
            <a:r>
              <a:rPr dirty="0" sz="1500" spc="-30">
                <a:latin typeface="Arial"/>
                <a:cs typeface="Arial"/>
              </a:rPr>
              <a:t>them </a:t>
            </a:r>
            <a:r>
              <a:rPr dirty="0" sz="1500" spc="-120">
                <a:latin typeface="Arial"/>
                <a:cs typeface="Arial"/>
              </a:rPr>
              <a:t>a </a:t>
            </a:r>
            <a:r>
              <a:rPr dirty="0" sz="1500" spc="-85">
                <a:latin typeface="Arial"/>
                <a:cs typeface="Arial"/>
              </a:rPr>
              <a:t>safe </a:t>
            </a:r>
            <a:r>
              <a:rPr dirty="0" sz="1500" spc="-110">
                <a:latin typeface="Arial"/>
                <a:cs typeface="Arial"/>
              </a:rPr>
              <a:t>space </a:t>
            </a:r>
            <a:r>
              <a:rPr dirty="0" sz="1500" spc="15">
                <a:latin typeface="Arial"/>
                <a:cs typeface="Arial"/>
              </a:rPr>
              <a:t>to </a:t>
            </a:r>
            <a:r>
              <a:rPr dirty="0" sz="1500" spc="-40">
                <a:latin typeface="Arial"/>
                <a:cs typeface="Arial"/>
              </a:rPr>
              <a:t>experiment </a:t>
            </a:r>
            <a:r>
              <a:rPr dirty="0" sz="1500" spc="5">
                <a:latin typeface="Arial"/>
                <a:cs typeface="Arial"/>
              </a:rPr>
              <a:t>with </a:t>
            </a:r>
            <a:r>
              <a:rPr dirty="0" sz="1500" spc="-5">
                <a:latin typeface="Arial"/>
                <a:cs typeface="Arial"/>
              </a:rPr>
              <a:t>their</a:t>
            </a:r>
            <a:r>
              <a:rPr dirty="0" sz="1500" spc="-285">
                <a:latin typeface="Arial"/>
                <a:cs typeface="Arial"/>
              </a:rPr>
              <a:t> </a:t>
            </a:r>
            <a:r>
              <a:rPr dirty="0" sz="1500" spc="-85">
                <a:latin typeface="Arial"/>
                <a:cs typeface="Arial"/>
              </a:rPr>
              <a:t>devices</a:t>
            </a:r>
            <a:endParaRPr sz="1500">
              <a:latin typeface="Arial"/>
              <a:cs typeface="Arial"/>
            </a:endParaRPr>
          </a:p>
          <a:p>
            <a:pPr marL="245110" indent="-232410">
              <a:lnSpc>
                <a:spcPct val="100000"/>
              </a:lnSpc>
              <a:spcBef>
                <a:spcPts val="315"/>
              </a:spcBef>
              <a:buClr>
                <a:srgbClr val="00B44B"/>
              </a:buClr>
              <a:buFont typeface="Helvetica"/>
              <a:buChar char="●"/>
              <a:tabLst>
                <a:tab pos="245110" algn="l"/>
              </a:tabLst>
            </a:pPr>
            <a:r>
              <a:rPr dirty="0" sz="1500" spc="-100">
                <a:latin typeface="Arial"/>
                <a:cs typeface="Arial"/>
              </a:rPr>
              <a:t>Encourage </a:t>
            </a:r>
            <a:r>
              <a:rPr dirty="0" sz="1500" spc="-5">
                <a:latin typeface="Arial"/>
                <a:cs typeface="Arial"/>
              </a:rPr>
              <a:t>their </a:t>
            </a:r>
            <a:r>
              <a:rPr dirty="0" sz="1500" spc="-20">
                <a:latin typeface="Arial"/>
                <a:cs typeface="Arial"/>
              </a:rPr>
              <a:t>efforts </a:t>
            </a:r>
            <a:r>
              <a:rPr dirty="0" sz="1500" spc="15">
                <a:latin typeface="Arial"/>
                <a:cs typeface="Arial"/>
              </a:rPr>
              <a:t>to </a:t>
            </a:r>
            <a:r>
              <a:rPr dirty="0" sz="1500" spc="-75">
                <a:latin typeface="Arial"/>
                <a:cs typeface="Arial"/>
              </a:rPr>
              <a:t>become </a:t>
            </a:r>
            <a:r>
              <a:rPr dirty="0" sz="1500" spc="-45">
                <a:latin typeface="Arial"/>
                <a:cs typeface="Arial"/>
              </a:rPr>
              <a:t>more</a:t>
            </a:r>
            <a:r>
              <a:rPr dirty="0" sz="1500" spc="-295">
                <a:latin typeface="Arial"/>
                <a:cs typeface="Arial"/>
              </a:rPr>
              <a:t> </a:t>
            </a:r>
            <a:r>
              <a:rPr dirty="0" sz="1500" spc="-60">
                <a:latin typeface="Arial"/>
                <a:cs typeface="Arial"/>
              </a:rPr>
              <a:t>responsible</a:t>
            </a:r>
            <a:endParaRPr sz="1500">
              <a:latin typeface="Arial"/>
              <a:cs typeface="Arial"/>
            </a:endParaRPr>
          </a:p>
          <a:p>
            <a:pPr marL="245110" indent="-232410">
              <a:lnSpc>
                <a:spcPct val="100000"/>
              </a:lnSpc>
              <a:spcBef>
                <a:spcPts val="190"/>
              </a:spcBef>
              <a:buClr>
                <a:srgbClr val="00B44B"/>
              </a:buClr>
              <a:buFont typeface="Helvetica"/>
              <a:buChar char="●"/>
              <a:tabLst>
                <a:tab pos="245110" algn="l"/>
              </a:tabLst>
            </a:pPr>
            <a:r>
              <a:rPr dirty="0" sz="1500" spc="-70">
                <a:latin typeface="Arial"/>
                <a:cs typeface="Arial"/>
              </a:rPr>
              <a:t>Empower </a:t>
            </a:r>
            <a:r>
              <a:rPr dirty="0" sz="1500" spc="-30">
                <a:latin typeface="Arial"/>
                <a:cs typeface="Arial"/>
              </a:rPr>
              <a:t>them </a:t>
            </a:r>
            <a:r>
              <a:rPr dirty="0" sz="1500" spc="15">
                <a:latin typeface="Arial"/>
                <a:cs typeface="Arial"/>
              </a:rPr>
              <a:t>to </a:t>
            </a:r>
            <a:r>
              <a:rPr dirty="0" sz="1500" spc="-85">
                <a:latin typeface="Arial"/>
                <a:cs typeface="Arial"/>
              </a:rPr>
              <a:t>share ideas </a:t>
            </a:r>
            <a:r>
              <a:rPr dirty="0" sz="1500" spc="-75">
                <a:latin typeface="Arial"/>
                <a:cs typeface="Arial"/>
              </a:rPr>
              <a:t>and</a:t>
            </a:r>
            <a:r>
              <a:rPr dirty="0" sz="1500" spc="-245">
                <a:latin typeface="Arial"/>
                <a:cs typeface="Arial"/>
              </a:rPr>
              <a:t> </a:t>
            </a:r>
            <a:r>
              <a:rPr dirty="0" sz="1500" spc="-75">
                <a:latin typeface="Arial"/>
                <a:cs typeface="Arial"/>
              </a:rPr>
              <a:t>resources</a:t>
            </a:r>
            <a:endParaRPr sz="1500">
              <a:latin typeface="Arial"/>
              <a:cs typeface="Arial"/>
            </a:endParaRPr>
          </a:p>
          <a:p>
            <a:pPr marL="245110" indent="-232410">
              <a:lnSpc>
                <a:spcPct val="100000"/>
              </a:lnSpc>
              <a:spcBef>
                <a:spcPts val="310"/>
              </a:spcBef>
              <a:buClr>
                <a:srgbClr val="00B44B"/>
              </a:buClr>
              <a:buFont typeface="Helvetica"/>
              <a:buChar char="●"/>
              <a:tabLst>
                <a:tab pos="245110" algn="l"/>
              </a:tabLst>
            </a:pPr>
            <a:r>
              <a:rPr dirty="0" sz="1500" spc="-95">
                <a:latin typeface="Arial"/>
                <a:cs typeface="Arial"/>
              </a:rPr>
              <a:t>Frame </a:t>
            </a:r>
            <a:r>
              <a:rPr dirty="0" sz="1500" spc="-5">
                <a:latin typeface="Arial"/>
                <a:cs typeface="Arial"/>
              </a:rPr>
              <a:t>their </a:t>
            </a:r>
            <a:r>
              <a:rPr dirty="0" sz="1500" spc="-105">
                <a:latin typeface="Arial"/>
                <a:cs typeface="Arial"/>
              </a:rPr>
              <a:t>use </a:t>
            </a:r>
            <a:r>
              <a:rPr dirty="0" sz="1500" spc="-5">
                <a:latin typeface="Arial"/>
                <a:cs typeface="Arial"/>
              </a:rPr>
              <a:t>of </a:t>
            </a:r>
            <a:r>
              <a:rPr dirty="0" sz="1500" spc="-85">
                <a:latin typeface="Arial"/>
                <a:cs typeface="Arial"/>
              </a:rPr>
              <a:t>devices </a:t>
            </a:r>
            <a:r>
              <a:rPr dirty="0" sz="1500" spc="-145">
                <a:latin typeface="Arial"/>
                <a:cs typeface="Arial"/>
              </a:rPr>
              <a:t>as </a:t>
            </a:r>
            <a:r>
              <a:rPr dirty="0" sz="1500" spc="-120">
                <a:latin typeface="Arial"/>
                <a:cs typeface="Arial"/>
              </a:rPr>
              <a:t>a</a:t>
            </a:r>
            <a:r>
              <a:rPr dirty="0" sz="1500" spc="-130">
                <a:latin typeface="Arial"/>
                <a:cs typeface="Arial"/>
              </a:rPr>
              <a:t> </a:t>
            </a:r>
            <a:r>
              <a:rPr dirty="0" sz="1500" spc="-40">
                <a:latin typeface="Arial"/>
                <a:cs typeface="Arial"/>
              </a:rPr>
              <a:t>journey</a:t>
            </a:r>
            <a:endParaRPr sz="1500">
              <a:latin typeface="Arial"/>
              <a:cs typeface="Arial"/>
            </a:endParaRPr>
          </a:p>
          <a:p>
            <a:pPr marL="245110" indent="-232410">
              <a:lnSpc>
                <a:spcPct val="100000"/>
              </a:lnSpc>
              <a:spcBef>
                <a:spcPts val="290"/>
              </a:spcBef>
              <a:buClr>
                <a:srgbClr val="00B44B"/>
              </a:buClr>
              <a:buFont typeface="Helvetica"/>
              <a:buChar char="●"/>
              <a:tabLst>
                <a:tab pos="245110" algn="l"/>
              </a:tabLst>
            </a:pPr>
            <a:r>
              <a:rPr dirty="0" sz="1500" spc="-55">
                <a:latin typeface="Arial"/>
                <a:cs typeface="Arial"/>
              </a:rPr>
              <a:t>Honor</a:t>
            </a:r>
            <a:r>
              <a:rPr dirty="0" sz="1500" spc="-85">
                <a:latin typeface="Arial"/>
                <a:cs typeface="Arial"/>
              </a:rPr>
              <a:t> </a:t>
            </a:r>
            <a:r>
              <a:rPr dirty="0" sz="1500" spc="-5">
                <a:latin typeface="Arial"/>
                <a:cs typeface="Arial"/>
              </a:rPr>
              <a:t>their</a:t>
            </a:r>
            <a:r>
              <a:rPr dirty="0" sz="1500" spc="-80">
                <a:latin typeface="Arial"/>
                <a:cs typeface="Arial"/>
              </a:rPr>
              <a:t> </a:t>
            </a:r>
            <a:r>
              <a:rPr dirty="0" sz="1500" spc="-20">
                <a:latin typeface="Arial"/>
                <a:cs typeface="Arial"/>
              </a:rPr>
              <a:t>efforts</a:t>
            </a:r>
            <a:r>
              <a:rPr dirty="0" sz="1500" spc="-85">
                <a:latin typeface="Arial"/>
                <a:cs typeface="Arial"/>
              </a:rPr>
              <a:t> </a:t>
            </a:r>
            <a:r>
              <a:rPr dirty="0" sz="1500" spc="15">
                <a:latin typeface="Arial"/>
                <a:cs typeface="Arial"/>
              </a:rPr>
              <a:t>to</a:t>
            </a:r>
            <a:r>
              <a:rPr dirty="0" sz="1500" spc="-85">
                <a:latin typeface="Arial"/>
                <a:cs typeface="Arial"/>
              </a:rPr>
              <a:t> </a:t>
            </a:r>
            <a:r>
              <a:rPr dirty="0" sz="1500" spc="-70">
                <a:latin typeface="Arial"/>
                <a:cs typeface="Arial"/>
              </a:rPr>
              <a:t>be</a:t>
            </a:r>
            <a:r>
              <a:rPr dirty="0" sz="1500" spc="-85">
                <a:latin typeface="Arial"/>
                <a:cs typeface="Arial"/>
              </a:rPr>
              <a:t> </a:t>
            </a:r>
            <a:r>
              <a:rPr dirty="0" sz="1500" spc="-60">
                <a:latin typeface="Arial"/>
                <a:cs typeface="Arial"/>
              </a:rPr>
              <a:t>responsible</a:t>
            </a:r>
            <a:r>
              <a:rPr dirty="0" sz="1500" spc="-80">
                <a:latin typeface="Arial"/>
                <a:cs typeface="Arial"/>
              </a:rPr>
              <a:t> </a:t>
            </a:r>
            <a:r>
              <a:rPr dirty="0" sz="1500" spc="-75">
                <a:latin typeface="Arial"/>
                <a:cs typeface="Arial"/>
              </a:rPr>
              <a:t>and</a:t>
            </a:r>
            <a:r>
              <a:rPr dirty="0" sz="1500" spc="-90">
                <a:latin typeface="Arial"/>
                <a:cs typeface="Arial"/>
              </a:rPr>
              <a:t> </a:t>
            </a:r>
            <a:r>
              <a:rPr dirty="0" sz="1500" spc="-55">
                <a:latin typeface="Arial"/>
                <a:cs typeface="Arial"/>
              </a:rPr>
              <a:t>develop</a:t>
            </a:r>
            <a:r>
              <a:rPr dirty="0" sz="1500" spc="-85">
                <a:latin typeface="Arial"/>
                <a:cs typeface="Arial"/>
              </a:rPr>
              <a:t> </a:t>
            </a:r>
            <a:r>
              <a:rPr dirty="0" sz="1500" spc="-50">
                <a:latin typeface="Arial"/>
                <a:cs typeface="Arial"/>
              </a:rPr>
              <a:t>new</a:t>
            </a:r>
            <a:r>
              <a:rPr dirty="0" sz="1500" spc="-85">
                <a:latin typeface="Arial"/>
                <a:cs typeface="Arial"/>
              </a:rPr>
              <a:t> </a:t>
            </a:r>
            <a:r>
              <a:rPr dirty="0" sz="1500" spc="-60">
                <a:latin typeface="Arial"/>
                <a:cs typeface="Arial"/>
              </a:rPr>
              <a:t>skills</a:t>
            </a:r>
            <a:endParaRPr sz="1500">
              <a:latin typeface="Arial"/>
              <a:cs typeface="Arial"/>
            </a:endParaRPr>
          </a:p>
          <a:p>
            <a:pPr marL="245110" indent="-232410">
              <a:lnSpc>
                <a:spcPct val="100000"/>
              </a:lnSpc>
              <a:spcBef>
                <a:spcPts val="215"/>
              </a:spcBef>
              <a:buClr>
                <a:srgbClr val="00B44B"/>
              </a:buClr>
              <a:buFont typeface="Helvetica"/>
              <a:buChar char="●"/>
              <a:tabLst>
                <a:tab pos="245110" algn="l"/>
              </a:tabLst>
            </a:pPr>
            <a:r>
              <a:rPr dirty="0" sz="1500" spc="-100">
                <a:latin typeface="Arial"/>
                <a:cs typeface="Arial"/>
              </a:rPr>
              <a:t>Thank </a:t>
            </a:r>
            <a:r>
              <a:rPr dirty="0" sz="1500" spc="-30">
                <a:latin typeface="Arial"/>
                <a:cs typeface="Arial"/>
              </a:rPr>
              <a:t>them </a:t>
            </a:r>
            <a:r>
              <a:rPr dirty="0" sz="1500" spc="5">
                <a:latin typeface="Arial"/>
                <a:cs typeface="Arial"/>
              </a:rPr>
              <a:t>for </a:t>
            </a:r>
            <a:r>
              <a:rPr dirty="0" sz="1500" spc="-60">
                <a:latin typeface="Arial"/>
                <a:cs typeface="Arial"/>
              </a:rPr>
              <a:t>teaching</a:t>
            </a:r>
            <a:r>
              <a:rPr dirty="0" sz="1500" spc="-204">
                <a:latin typeface="Arial"/>
                <a:cs typeface="Arial"/>
              </a:rPr>
              <a:t> </a:t>
            </a:r>
            <a:r>
              <a:rPr dirty="0" sz="1500" spc="-30">
                <a:latin typeface="Arial"/>
                <a:cs typeface="Arial"/>
              </a:rPr>
              <a:t>you!</a:t>
            </a:r>
            <a:endParaRPr sz="15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11240" y="713231"/>
            <a:ext cx="3032760" cy="4428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7072"/>
            <a:ext cx="9144000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962502"/>
            <a:ext cx="9144000" cy="598170"/>
          </a:xfrm>
          <a:custGeom>
            <a:avLst/>
            <a:gdLst/>
            <a:ahLst/>
            <a:cxnLst/>
            <a:rect l="l" t="t" r="r" b="b"/>
            <a:pathLst>
              <a:path w="9144000" h="598169">
                <a:moveTo>
                  <a:pt x="0" y="598076"/>
                </a:moveTo>
                <a:lnTo>
                  <a:pt x="9144001" y="598076"/>
                </a:lnTo>
                <a:lnTo>
                  <a:pt x="9144001" y="0"/>
                </a:lnTo>
                <a:lnTo>
                  <a:pt x="0" y="0"/>
                </a:lnTo>
                <a:lnTo>
                  <a:pt x="0" y="598076"/>
                </a:lnTo>
                <a:close/>
              </a:path>
            </a:pathLst>
          </a:custGeom>
          <a:solidFill>
            <a:srgbClr val="DCE6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336941" y="1907032"/>
            <a:ext cx="6631305" cy="2055495"/>
          </a:xfrm>
          <a:prstGeom prst="rect">
            <a:avLst/>
          </a:prstGeom>
        </p:spPr>
        <p:txBody>
          <a:bodyPr wrap="square" lIns="0" tIns="79375" rIns="0" bIns="0" rtlCol="0" vert="horz">
            <a:spAutoFit/>
          </a:bodyPr>
          <a:lstStyle/>
          <a:p>
            <a:pPr marL="352425" indent="-339725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351790" algn="l"/>
                <a:tab pos="352425" algn="l"/>
              </a:tabLst>
            </a:pPr>
            <a:r>
              <a:rPr dirty="0" sz="1300" b="1">
                <a:latin typeface="Arial"/>
                <a:cs typeface="Arial"/>
              </a:rPr>
              <a:t>Close other applications </a:t>
            </a:r>
            <a:r>
              <a:rPr dirty="0" sz="1300">
                <a:latin typeface="Arial"/>
                <a:cs typeface="Arial"/>
              </a:rPr>
              <a:t>that use </a:t>
            </a:r>
            <a:r>
              <a:rPr dirty="0" sz="1300" spc="-5">
                <a:latin typeface="Arial"/>
                <a:cs typeface="Arial"/>
              </a:rPr>
              <a:t>bandwidth </a:t>
            </a:r>
            <a:r>
              <a:rPr dirty="0" sz="1300">
                <a:latin typeface="Arial"/>
                <a:cs typeface="Arial"/>
              </a:rPr>
              <a:t>or resources on your</a:t>
            </a:r>
            <a:r>
              <a:rPr dirty="0" sz="1300" spc="5">
                <a:latin typeface="Arial"/>
                <a:cs typeface="Arial"/>
              </a:rPr>
              <a:t> </a:t>
            </a:r>
            <a:r>
              <a:rPr dirty="0" sz="1300" spc="-5">
                <a:latin typeface="Arial"/>
                <a:cs typeface="Arial"/>
              </a:rPr>
              <a:t>device.</a:t>
            </a:r>
            <a:endParaRPr sz="1300">
              <a:latin typeface="Arial"/>
              <a:cs typeface="Arial"/>
            </a:endParaRPr>
          </a:p>
          <a:p>
            <a:pPr marL="352425" marR="5080" indent="-339725">
              <a:lnSpc>
                <a:spcPct val="103099"/>
              </a:lnSpc>
              <a:spcBef>
                <a:spcPts val="480"/>
              </a:spcBef>
              <a:buFont typeface="Arial"/>
              <a:buChar char="•"/>
              <a:tabLst>
                <a:tab pos="351790" algn="l"/>
                <a:tab pos="352425" algn="l"/>
              </a:tabLst>
            </a:pPr>
            <a:r>
              <a:rPr dirty="0" sz="1300" b="1">
                <a:latin typeface="Arial"/>
                <a:cs typeface="Arial"/>
              </a:rPr>
              <a:t>For audio issues </a:t>
            </a:r>
            <a:r>
              <a:rPr dirty="0" sz="1300">
                <a:latin typeface="Arial"/>
                <a:cs typeface="Arial"/>
              </a:rPr>
              <a:t>you can </a:t>
            </a:r>
            <a:r>
              <a:rPr dirty="0" sz="1300" spc="-5">
                <a:latin typeface="Arial"/>
                <a:cs typeface="Arial"/>
              </a:rPr>
              <a:t>switch </a:t>
            </a:r>
            <a:r>
              <a:rPr dirty="0" sz="1300">
                <a:latin typeface="Arial"/>
                <a:cs typeface="Arial"/>
              </a:rPr>
              <a:t>to phone by </a:t>
            </a:r>
            <a:r>
              <a:rPr dirty="0" sz="1300" spc="-5">
                <a:latin typeface="Arial"/>
                <a:cs typeface="Arial"/>
              </a:rPr>
              <a:t>clicking </a:t>
            </a:r>
            <a:r>
              <a:rPr dirty="0" sz="1300">
                <a:latin typeface="Arial"/>
                <a:cs typeface="Arial"/>
              </a:rPr>
              <a:t>the </a:t>
            </a:r>
            <a:r>
              <a:rPr dirty="0" sz="1300" spc="-5">
                <a:latin typeface="Arial"/>
                <a:cs typeface="Arial"/>
              </a:rPr>
              <a:t>telephone icon </a:t>
            </a:r>
            <a:r>
              <a:rPr dirty="0" sz="1300">
                <a:latin typeface="Arial"/>
                <a:cs typeface="Arial"/>
              </a:rPr>
              <a:t>at the top of  your screen.</a:t>
            </a:r>
            <a:endParaRPr sz="1300">
              <a:latin typeface="Arial"/>
              <a:cs typeface="Arial"/>
            </a:endParaRPr>
          </a:p>
          <a:p>
            <a:pPr marL="352425" indent="-339725">
              <a:lnSpc>
                <a:spcPct val="100000"/>
              </a:lnSpc>
              <a:spcBef>
                <a:spcPts val="530"/>
              </a:spcBef>
              <a:buFont typeface="Arial"/>
              <a:buChar char="•"/>
              <a:tabLst>
                <a:tab pos="351790" algn="l"/>
                <a:tab pos="352425" algn="l"/>
              </a:tabLst>
            </a:pPr>
            <a:r>
              <a:rPr dirty="0" sz="1300" spc="-5" b="1">
                <a:latin typeface="Arial"/>
                <a:cs typeface="Arial"/>
              </a:rPr>
              <a:t>Ask </a:t>
            </a:r>
            <a:r>
              <a:rPr dirty="0" sz="1300" b="1">
                <a:latin typeface="Arial"/>
                <a:cs typeface="Arial"/>
              </a:rPr>
              <a:t>a question </a:t>
            </a:r>
            <a:r>
              <a:rPr dirty="0" sz="1300">
                <a:latin typeface="Arial"/>
                <a:cs typeface="Arial"/>
              </a:rPr>
              <a:t>by </a:t>
            </a:r>
            <a:r>
              <a:rPr dirty="0" sz="1300" spc="-5">
                <a:latin typeface="Arial"/>
                <a:cs typeface="Arial"/>
              </a:rPr>
              <a:t>clicking </a:t>
            </a:r>
            <a:r>
              <a:rPr dirty="0" sz="1300">
                <a:latin typeface="Arial"/>
                <a:cs typeface="Arial"/>
              </a:rPr>
              <a:t>the </a:t>
            </a:r>
            <a:r>
              <a:rPr dirty="0" sz="1300" spc="-5">
                <a:latin typeface="Arial"/>
                <a:cs typeface="Arial"/>
              </a:rPr>
              <a:t>question </a:t>
            </a:r>
            <a:r>
              <a:rPr dirty="0" sz="1300">
                <a:latin typeface="Arial"/>
                <a:cs typeface="Arial"/>
              </a:rPr>
              <a:t>mark on your</a:t>
            </a:r>
            <a:r>
              <a:rPr dirty="0" sz="1300" spc="1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screen.</a:t>
            </a:r>
            <a:endParaRPr sz="1300">
              <a:latin typeface="Arial"/>
              <a:cs typeface="Arial"/>
            </a:endParaRPr>
          </a:p>
          <a:p>
            <a:pPr marL="352425" indent="-339725">
              <a:lnSpc>
                <a:spcPct val="100000"/>
              </a:lnSpc>
              <a:spcBef>
                <a:spcPts val="645"/>
              </a:spcBef>
              <a:buFont typeface="Arial"/>
              <a:buChar char="•"/>
              <a:tabLst>
                <a:tab pos="351790" algn="l"/>
                <a:tab pos="352425" algn="l"/>
              </a:tabLst>
            </a:pPr>
            <a:r>
              <a:rPr dirty="0" sz="1300" b="1">
                <a:latin typeface="Arial"/>
                <a:cs typeface="Arial"/>
              </a:rPr>
              <a:t>Post in the chat </a:t>
            </a:r>
            <a:r>
              <a:rPr dirty="0" sz="1300">
                <a:latin typeface="Arial"/>
                <a:cs typeface="Arial"/>
              </a:rPr>
              <a:t>to </a:t>
            </a:r>
            <a:r>
              <a:rPr dirty="0" sz="1300" spc="-5">
                <a:latin typeface="Arial"/>
                <a:cs typeface="Arial"/>
              </a:rPr>
              <a:t>join </a:t>
            </a:r>
            <a:r>
              <a:rPr dirty="0" sz="1300">
                <a:latin typeface="Arial"/>
                <a:cs typeface="Arial"/>
              </a:rPr>
              <a:t>the </a:t>
            </a:r>
            <a:r>
              <a:rPr dirty="0" sz="1300" spc="-5">
                <a:latin typeface="Arial"/>
                <a:cs typeface="Arial"/>
              </a:rPr>
              <a:t>live</a:t>
            </a:r>
            <a:r>
              <a:rPr dirty="0" sz="1300" spc="15">
                <a:latin typeface="Arial"/>
                <a:cs typeface="Arial"/>
              </a:rPr>
              <a:t> </a:t>
            </a:r>
            <a:r>
              <a:rPr dirty="0" sz="1300" spc="-5">
                <a:latin typeface="Arial"/>
                <a:cs typeface="Arial"/>
              </a:rPr>
              <a:t>discussion.</a:t>
            </a:r>
            <a:endParaRPr sz="1300">
              <a:latin typeface="Arial"/>
              <a:cs typeface="Arial"/>
            </a:endParaRPr>
          </a:p>
          <a:p>
            <a:pPr marL="352425" marR="113030" indent="-339725">
              <a:lnSpc>
                <a:spcPts val="1490"/>
              </a:lnSpc>
              <a:spcBef>
                <a:spcPts val="760"/>
              </a:spcBef>
              <a:buFont typeface="Arial"/>
              <a:buChar char="•"/>
              <a:tabLst>
                <a:tab pos="351790" algn="l"/>
                <a:tab pos="352425" algn="l"/>
              </a:tabLst>
            </a:pPr>
            <a:r>
              <a:rPr dirty="0" sz="1300" b="1">
                <a:latin typeface="Arial"/>
                <a:cs typeface="Arial"/>
              </a:rPr>
              <a:t>For a </a:t>
            </a:r>
            <a:r>
              <a:rPr dirty="0" sz="1300" spc="-5" b="1">
                <a:latin typeface="Arial"/>
                <a:cs typeface="Arial"/>
              </a:rPr>
              <a:t>larger </a:t>
            </a:r>
            <a:r>
              <a:rPr dirty="0" sz="1300" b="1">
                <a:latin typeface="Arial"/>
                <a:cs typeface="Arial"/>
              </a:rPr>
              <a:t>view of the slides or to hide the chat, </a:t>
            </a:r>
            <a:r>
              <a:rPr dirty="0" sz="1300" spc="-5">
                <a:latin typeface="Arial"/>
                <a:cs typeface="Arial"/>
              </a:rPr>
              <a:t>click </a:t>
            </a:r>
            <a:r>
              <a:rPr dirty="0" sz="1300">
                <a:latin typeface="Arial"/>
                <a:cs typeface="Arial"/>
              </a:rPr>
              <a:t>the </a:t>
            </a:r>
            <a:r>
              <a:rPr dirty="0" sz="1300" spc="-5">
                <a:latin typeface="Arial"/>
                <a:cs typeface="Arial"/>
              </a:rPr>
              <a:t>full </a:t>
            </a:r>
            <a:r>
              <a:rPr dirty="0" sz="1300">
                <a:latin typeface="Arial"/>
                <a:cs typeface="Arial"/>
              </a:rPr>
              <a:t>screen </a:t>
            </a:r>
            <a:r>
              <a:rPr dirty="0" sz="1300" spc="-5">
                <a:latin typeface="Arial"/>
                <a:cs typeface="Arial"/>
              </a:rPr>
              <a:t>icon </a:t>
            </a:r>
            <a:r>
              <a:rPr dirty="0" sz="1300">
                <a:latin typeface="Arial"/>
                <a:cs typeface="Arial"/>
              </a:rPr>
              <a:t>on the  upper </a:t>
            </a:r>
            <a:r>
              <a:rPr dirty="0" sz="1300" spc="-5">
                <a:latin typeface="Arial"/>
                <a:cs typeface="Arial"/>
              </a:rPr>
              <a:t>right </a:t>
            </a:r>
            <a:r>
              <a:rPr dirty="0" sz="1300">
                <a:latin typeface="Arial"/>
                <a:cs typeface="Arial"/>
              </a:rPr>
              <a:t>of your</a:t>
            </a:r>
            <a:r>
              <a:rPr dirty="0" sz="1300" spc="1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screen.</a:t>
            </a:r>
            <a:endParaRPr sz="1300">
              <a:latin typeface="Arial"/>
              <a:cs typeface="Arial"/>
            </a:endParaRPr>
          </a:p>
          <a:p>
            <a:pPr marL="352425" indent="-339725">
              <a:lnSpc>
                <a:spcPct val="100000"/>
              </a:lnSpc>
              <a:spcBef>
                <a:spcPts val="605"/>
              </a:spcBef>
              <a:buFont typeface="Arial"/>
              <a:buChar char="•"/>
              <a:tabLst>
                <a:tab pos="351790" algn="l"/>
                <a:tab pos="352425" algn="l"/>
              </a:tabLst>
            </a:pPr>
            <a:r>
              <a:rPr dirty="0" sz="1300" b="1">
                <a:latin typeface="Arial"/>
                <a:cs typeface="Arial"/>
              </a:rPr>
              <a:t>If you’re on Twitter </a:t>
            </a:r>
            <a:r>
              <a:rPr dirty="0" sz="1300" spc="-5">
                <a:latin typeface="Arial"/>
                <a:cs typeface="Arial"/>
              </a:rPr>
              <a:t>tweet using</a:t>
            </a:r>
            <a:r>
              <a:rPr dirty="0" sz="1300">
                <a:latin typeface="Arial"/>
                <a:cs typeface="Arial"/>
              </a:rPr>
              <a:t> </a:t>
            </a:r>
            <a:r>
              <a:rPr dirty="0" sz="1300" spc="-5">
                <a:latin typeface="Arial"/>
                <a:cs typeface="Arial"/>
              </a:rPr>
              <a:t>#edWebinar</a:t>
            </a:r>
            <a:endParaRPr sz="13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79637" y="1075435"/>
            <a:ext cx="478409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Here are </a:t>
            </a:r>
            <a:r>
              <a:rPr dirty="0" spc="-5"/>
              <a:t>some edWebinar tips</a:t>
            </a:r>
            <a:r>
              <a:rPr dirty="0" spc="-65"/>
              <a:t> </a:t>
            </a:r>
            <a:r>
              <a:rPr dirty="0"/>
              <a:t>…</a:t>
            </a:r>
          </a:p>
        </p:txBody>
      </p:sp>
      <p:sp>
        <p:nvSpPr>
          <p:cNvPr id="6" name="object 6"/>
          <p:cNvSpPr/>
          <p:nvPr/>
        </p:nvSpPr>
        <p:spPr>
          <a:xfrm>
            <a:off x="451104" y="271272"/>
            <a:ext cx="1402080" cy="5242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833555"/>
            <a:ext cx="9144000" cy="1309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4724" y="373887"/>
            <a:ext cx="4601210" cy="406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-155"/>
              <a:t>Student </a:t>
            </a:r>
            <a:r>
              <a:rPr dirty="0" sz="2500" spc="-225"/>
              <a:t>Readiness </a:t>
            </a:r>
            <a:r>
              <a:rPr dirty="0" sz="2500" spc="-204"/>
              <a:t>Checklist </a:t>
            </a:r>
            <a:r>
              <a:rPr dirty="0" sz="2500" spc="-130"/>
              <a:t>Part</a:t>
            </a:r>
            <a:r>
              <a:rPr dirty="0" sz="2500" spc="85"/>
              <a:t> </a:t>
            </a:r>
            <a:r>
              <a:rPr dirty="0" sz="2500" spc="-125"/>
              <a:t>1</a:t>
            </a:r>
            <a:endParaRPr sz="2500"/>
          </a:p>
        </p:txBody>
      </p:sp>
      <p:sp>
        <p:nvSpPr>
          <p:cNvPr id="4" name="object 4"/>
          <p:cNvSpPr txBox="1"/>
          <p:nvPr/>
        </p:nvSpPr>
        <p:spPr>
          <a:xfrm>
            <a:off x="524315" y="1092200"/>
            <a:ext cx="8106409" cy="23393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5110" indent="-232410">
              <a:lnSpc>
                <a:spcPct val="100000"/>
              </a:lnSpc>
              <a:spcBef>
                <a:spcPts val="100"/>
              </a:spcBef>
              <a:buClr>
                <a:srgbClr val="00B44B"/>
              </a:buClr>
              <a:buFont typeface="Arial Unicode MS"/>
              <a:buChar char="❑"/>
              <a:tabLst>
                <a:tab pos="245110" algn="l"/>
              </a:tabLst>
            </a:pPr>
            <a:r>
              <a:rPr dirty="0" sz="1500" spc="-105">
                <a:latin typeface="Arial"/>
                <a:cs typeface="Arial"/>
              </a:rPr>
              <a:t>Do</a:t>
            </a:r>
            <a:r>
              <a:rPr dirty="0" sz="1500" spc="-85">
                <a:latin typeface="Arial"/>
                <a:cs typeface="Arial"/>
              </a:rPr>
              <a:t> </a:t>
            </a:r>
            <a:r>
              <a:rPr dirty="0" sz="1500" spc="-55">
                <a:latin typeface="Arial"/>
                <a:cs typeface="Arial"/>
              </a:rPr>
              <a:t>students</a:t>
            </a:r>
            <a:r>
              <a:rPr dirty="0" sz="1500" spc="-75">
                <a:latin typeface="Arial"/>
                <a:cs typeface="Arial"/>
              </a:rPr>
              <a:t> </a:t>
            </a:r>
            <a:r>
              <a:rPr dirty="0" sz="1500" spc="-45">
                <a:latin typeface="Arial"/>
                <a:cs typeface="Arial"/>
              </a:rPr>
              <a:t>know</a:t>
            </a:r>
            <a:r>
              <a:rPr dirty="0" sz="1500" spc="-80">
                <a:latin typeface="Arial"/>
                <a:cs typeface="Arial"/>
              </a:rPr>
              <a:t> </a:t>
            </a:r>
            <a:r>
              <a:rPr dirty="0" sz="1500" spc="-40">
                <a:latin typeface="Arial"/>
                <a:cs typeface="Arial"/>
              </a:rPr>
              <a:t>how</a:t>
            </a:r>
            <a:r>
              <a:rPr dirty="0" sz="1500" spc="-75">
                <a:latin typeface="Arial"/>
                <a:cs typeface="Arial"/>
              </a:rPr>
              <a:t> </a:t>
            </a:r>
            <a:r>
              <a:rPr dirty="0" sz="1500" spc="15">
                <a:latin typeface="Arial"/>
                <a:cs typeface="Arial"/>
              </a:rPr>
              <a:t>to</a:t>
            </a:r>
            <a:r>
              <a:rPr dirty="0" sz="1500" spc="-85">
                <a:latin typeface="Arial"/>
                <a:cs typeface="Arial"/>
              </a:rPr>
              <a:t> </a:t>
            </a:r>
            <a:r>
              <a:rPr dirty="0" sz="1500" spc="-35">
                <a:latin typeface="Arial"/>
                <a:cs typeface="Arial"/>
              </a:rPr>
              <a:t>properly</a:t>
            </a:r>
            <a:r>
              <a:rPr dirty="0" sz="1500" spc="-80">
                <a:latin typeface="Arial"/>
                <a:cs typeface="Arial"/>
              </a:rPr>
              <a:t> care </a:t>
            </a:r>
            <a:r>
              <a:rPr dirty="0" sz="1500" spc="5">
                <a:latin typeface="Arial"/>
                <a:cs typeface="Arial"/>
              </a:rPr>
              <a:t>for</a:t>
            </a:r>
            <a:r>
              <a:rPr dirty="0" sz="1500" spc="-75">
                <a:latin typeface="Arial"/>
                <a:cs typeface="Arial"/>
              </a:rPr>
              <a:t> </a:t>
            </a:r>
            <a:r>
              <a:rPr dirty="0" sz="1500" spc="-85">
                <a:latin typeface="Arial"/>
                <a:cs typeface="Arial"/>
              </a:rPr>
              <a:t>devices</a:t>
            </a:r>
            <a:r>
              <a:rPr dirty="0" sz="1500" spc="-80">
                <a:latin typeface="Arial"/>
                <a:cs typeface="Arial"/>
              </a:rPr>
              <a:t> </a:t>
            </a:r>
            <a:r>
              <a:rPr dirty="0" sz="1500" spc="15">
                <a:latin typeface="Arial"/>
                <a:cs typeface="Arial"/>
              </a:rPr>
              <a:t>to</a:t>
            </a:r>
            <a:r>
              <a:rPr dirty="0" sz="1500" spc="-80">
                <a:latin typeface="Arial"/>
                <a:cs typeface="Arial"/>
              </a:rPr>
              <a:t> </a:t>
            </a:r>
            <a:r>
              <a:rPr dirty="0" sz="1500" spc="-40">
                <a:latin typeface="Arial"/>
                <a:cs typeface="Arial"/>
              </a:rPr>
              <a:t>prevent</a:t>
            </a:r>
            <a:r>
              <a:rPr dirty="0" sz="1500" spc="-85">
                <a:latin typeface="Arial"/>
                <a:cs typeface="Arial"/>
              </a:rPr>
              <a:t> </a:t>
            </a:r>
            <a:r>
              <a:rPr dirty="0" sz="1500" spc="-75">
                <a:latin typeface="Arial"/>
                <a:cs typeface="Arial"/>
              </a:rPr>
              <a:t>physical</a:t>
            </a:r>
            <a:r>
              <a:rPr dirty="0" sz="1500" spc="-70">
                <a:latin typeface="Arial"/>
                <a:cs typeface="Arial"/>
              </a:rPr>
              <a:t> </a:t>
            </a:r>
            <a:r>
              <a:rPr dirty="0" sz="1500" spc="-105">
                <a:latin typeface="Arial"/>
                <a:cs typeface="Arial"/>
              </a:rPr>
              <a:t>damage?</a:t>
            </a:r>
            <a:endParaRPr sz="1500">
              <a:latin typeface="Arial"/>
              <a:cs typeface="Arial"/>
            </a:endParaRPr>
          </a:p>
          <a:p>
            <a:pPr marL="245110" marR="267335" indent="-232410">
              <a:lnSpc>
                <a:spcPct val="117300"/>
              </a:lnSpc>
              <a:spcBef>
                <a:spcPts val="885"/>
              </a:spcBef>
              <a:buClr>
                <a:srgbClr val="00B44B"/>
              </a:buClr>
              <a:buFont typeface="Arial Unicode MS"/>
              <a:buChar char="❑"/>
              <a:tabLst>
                <a:tab pos="245110" algn="l"/>
              </a:tabLst>
            </a:pPr>
            <a:r>
              <a:rPr dirty="0" sz="1500" spc="-70">
                <a:latin typeface="Arial"/>
                <a:cs typeface="Arial"/>
              </a:rPr>
              <a:t>How</a:t>
            </a:r>
            <a:r>
              <a:rPr dirty="0" sz="1500" spc="-75">
                <a:latin typeface="Arial"/>
                <a:cs typeface="Arial"/>
              </a:rPr>
              <a:t> and</a:t>
            </a:r>
            <a:r>
              <a:rPr dirty="0" sz="1500" spc="-85">
                <a:latin typeface="Arial"/>
                <a:cs typeface="Arial"/>
              </a:rPr>
              <a:t> </a:t>
            </a:r>
            <a:r>
              <a:rPr dirty="0" sz="1500" spc="-50">
                <a:latin typeface="Arial"/>
                <a:cs typeface="Arial"/>
              </a:rPr>
              <a:t>when</a:t>
            </a:r>
            <a:r>
              <a:rPr dirty="0" sz="1500" spc="-80">
                <a:latin typeface="Arial"/>
                <a:cs typeface="Arial"/>
              </a:rPr>
              <a:t> </a:t>
            </a:r>
            <a:r>
              <a:rPr dirty="0" sz="1500" spc="-50">
                <a:latin typeface="Arial"/>
                <a:cs typeface="Arial"/>
              </a:rPr>
              <a:t>do</a:t>
            </a:r>
            <a:r>
              <a:rPr dirty="0" sz="1500" spc="-80">
                <a:latin typeface="Arial"/>
                <a:cs typeface="Arial"/>
              </a:rPr>
              <a:t> </a:t>
            </a:r>
            <a:r>
              <a:rPr dirty="0" sz="1500" spc="-55">
                <a:latin typeface="Arial"/>
                <a:cs typeface="Arial"/>
              </a:rPr>
              <a:t>students</a:t>
            </a:r>
            <a:r>
              <a:rPr dirty="0" sz="1500" spc="-75">
                <a:latin typeface="Arial"/>
                <a:cs typeface="Arial"/>
              </a:rPr>
              <a:t> </a:t>
            </a:r>
            <a:r>
              <a:rPr dirty="0" sz="1500" spc="-45">
                <a:latin typeface="Arial"/>
                <a:cs typeface="Arial"/>
              </a:rPr>
              <a:t>learn</a:t>
            </a:r>
            <a:r>
              <a:rPr dirty="0" sz="1500" spc="-80">
                <a:latin typeface="Arial"/>
                <a:cs typeface="Arial"/>
              </a:rPr>
              <a:t> </a:t>
            </a:r>
            <a:r>
              <a:rPr dirty="0" sz="1500" spc="15">
                <a:latin typeface="Arial"/>
                <a:cs typeface="Arial"/>
              </a:rPr>
              <a:t>to</a:t>
            </a:r>
            <a:r>
              <a:rPr dirty="0" sz="1500" spc="-80">
                <a:latin typeface="Arial"/>
                <a:cs typeface="Arial"/>
              </a:rPr>
              <a:t> care</a:t>
            </a:r>
            <a:r>
              <a:rPr dirty="0" sz="1500" spc="-75">
                <a:latin typeface="Arial"/>
                <a:cs typeface="Arial"/>
              </a:rPr>
              <a:t> </a:t>
            </a:r>
            <a:r>
              <a:rPr dirty="0" sz="1500" spc="5">
                <a:latin typeface="Arial"/>
                <a:cs typeface="Arial"/>
              </a:rPr>
              <a:t>for</a:t>
            </a:r>
            <a:r>
              <a:rPr dirty="0" sz="1500" spc="-75">
                <a:latin typeface="Arial"/>
                <a:cs typeface="Arial"/>
              </a:rPr>
              <a:t> </a:t>
            </a:r>
            <a:r>
              <a:rPr dirty="0" sz="1500" spc="-5">
                <a:latin typeface="Arial"/>
                <a:cs typeface="Arial"/>
              </a:rPr>
              <a:t>their</a:t>
            </a:r>
            <a:r>
              <a:rPr dirty="0" sz="1500" spc="-75">
                <a:latin typeface="Arial"/>
                <a:cs typeface="Arial"/>
              </a:rPr>
              <a:t> </a:t>
            </a:r>
            <a:r>
              <a:rPr dirty="0" sz="1500" spc="-90">
                <a:latin typeface="Arial"/>
                <a:cs typeface="Arial"/>
              </a:rPr>
              <a:t>devices?</a:t>
            </a:r>
            <a:r>
              <a:rPr dirty="0" sz="1500" spc="-70">
                <a:latin typeface="Arial"/>
                <a:cs typeface="Arial"/>
              </a:rPr>
              <a:t> When</a:t>
            </a:r>
            <a:r>
              <a:rPr dirty="0" sz="1500" spc="-80">
                <a:latin typeface="Arial"/>
                <a:cs typeface="Arial"/>
              </a:rPr>
              <a:t> </a:t>
            </a:r>
            <a:r>
              <a:rPr dirty="0" sz="1500" spc="-75">
                <a:latin typeface="Arial"/>
                <a:cs typeface="Arial"/>
              </a:rPr>
              <a:t>and</a:t>
            </a:r>
            <a:r>
              <a:rPr dirty="0" sz="1500" spc="-80">
                <a:latin typeface="Arial"/>
                <a:cs typeface="Arial"/>
              </a:rPr>
              <a:t> </a:t>
            </a:r>
            <a:r>
              <a:rPr dirty="0" sz="1500" spc="5">
                <a:latin typeface="Arial"/>
                <a:cs typeface="Arial"/>
              </a:rPr>
              <a:t>with</a:t>
            </a:r>
            <a:r>
              <a:rPr dirty="0" sz="1500" spc="-80">
                <a:latin typeface="Arial"/>
                <a:cs typeface="Arial"/>
              </a:rPr>
              <a:t> </a:t>
            </a:r>
            <a:r>
              <a:rPr dirty="0" sz="1500" spc="-45">
                <a:latin typeface="Arial"/>
                <a:cs typeface="Arial"/>
              </a:rPr>
              <a:t>whom</a:t>
            </a:r>
            <a:r>
              <a:rPr dirty="0" sz="1500" spc="-75">
                <a:latin typeface="Arial"/>
                <a:cs typeface="Arial"/>
              </a:rPr>
              <a:t> </a:t>
            </a:r>
            <a:r>
              <a:rPr dirty="0" sz="1500" spc="-50">
                <a:latin typeface="Arial"/>
                <a:cs typeface="Arial"/>
              </a:rPr>
              <a:t>do</a:t>
            </a:r>
            <a:r>
              <a:rPr dirty="0" sz="1500" spc="-80">
                <a:latin typeface="Arial"/>
                <a:cs typeface="Arial"/>
              </a:rPr>
              <a:t> </a:t>
            </a:r>
            <a:r>
              <a:rPr dirty="0" sz="1500" spc="-35">
                <a:latin typeface="Arial"/>
                <a:cs typeface="Arial"/>
              </a:rPr>
              <a:t>they</a:t>
            </a:r>
            <a:r>
              <a:rPr dirty="0" sz="1500" spc="-80">
                <a:latin typeface="Arial"/>
                <a:cs typeface="Arial"/>
              </a:rPr>
              <a:t> </a:t>
            </a:r>
            <a:r>
              <a:rPr dirty="0" sz="1500" spc="-50">
                <a:latin typeface="Arial"/>
                <a:cs typeface="Arial"/>
              </a:rPr>
              <a:t>practice  </a:t>
            </a:r>
            <a:r>
              <a:rPr dirty="0" sz="1500" spc="-45">
                <a:latin typeface="Arial"/>
                <a:cs typeface="Arial"/>
              </a:rPr>
              <a:t>(more </a:t>
            </a:r>
            <a:r>
              <a:rPr dirty="0" sz="1500" spc="-40">
                <a:latin typeface="Arial"/>
                <a:cs typeface="Arial"/>
              </a:rPr>
              <a:t>than</a:t>
            </a:r>
            <a:r>
              <a:rPr dirty="0" sz="1500" spc="-125">
                <a:latin typeface="Arial"/>
                <a:cs typeface="Arial"/>
              </a:rPr>
              <a:t> </a:t>
            </a:r>
            <a:r>
              <a:rPr dirty="0" sz="1500" spc="-35">
                <a:latin typeface="Arial"/>
                <a:cs typeface="Arial"/>
              </a:rPr>
              <a:t>once!!!)?</a:t>
            </a:r>
            <a:endParaRPr sz="1500">
              <a:latin typeface="Arial"/>
              <a:cs typeface="Arial"/>
            </a:endParaRPr>
          </a:p>
          <a:p>
            <a:pPr marL="245110" marR="5080" indent="-232410">
              <a:lnSpc>
                <a:spcPct val="110700"/>
              </a:lnSpc>
              <a:spcBef>
                <a:spcPts val="1105"/>
              </a:spcBef>
              <a:buClr>
                <a:srgbClr val="00B44B"/>
              </a:buClr>
              <a:buFont typeface="Arial Unicode MS"/>
              <a:buChar char="❑"/>
              <a:tabLst>
                <a:tab pos="245110" algn="l"/>
              </a:tabLst>
            </a:pPr>
            <a:r>
              <a:rPr dirty="0" sz="1500" spc="-70">
                <a:latin typeface="Arial"/>
                <a:cs typeface="Arial"/>
              </a:rPr>
              <a:t>Are</a:t>
            </a:r>
            <a:r>
              <a:rPr dirty="0" sz="1500" spc="-75">
                <a:latin typeface="Arial"/>
                <a:cs typeface="Arial"/>
              </a:rPr>
              <a:t> </a:t>
            </a:r>
            <a:r>
              <a:rPr dirty="0" sz="1500" spc="-85">
                <a:latin typeface="Arial"/>
                <a:cs typeface="Arial"/>
              </a:rPr>
              <a:t>devices</a:t>
            </a:r>
            <a:r>
              <a:rPr dirty="0" sz="1500" spc="-70">
                <a:latin typeface="Arial"/>
                <a:cs typeface="Arial"/>
              </a:rPr>
              <a:t> </a:t>
            </a:r>
            <a:r>
              <a:rPr dirty="0" sz="1500" spc="-50">
                <a:latin typeface="Arial"/>
                <a:cs typeface="Arial"/>
              </a:rPr>
              <a:t>present</a:t>
            </a:r>
            <a:r>
              <a:rPr dirty="0" sz="1500" spc="-75">
                <a:latin typeface="Arial"/>
                <a:cs typeface="Arial"/>
              </a:rPr>
              <a:t> and</a:t>
            </a:r>
            <a:r>
              <a:rPr dirty="0" sz="1500" spc="-80">
                <a:latin typeface="Arial"/>
                <a:cs typeface="Arial"/>
              </a:rPr>
              <a:t> </a:t>
            </a:r>
            <a:r>
              <a:rPr dirty="0" sz="1500" spc="-65">
                <a:latin typeface="Arial"/>
                <a:cs typeface="Arial"/>
              </a:rPr>
              <a:t>ready</a:t>
            </a:r>
            <a:r>
              <a:rPr dirty="0" sz="1500" spc="-75">
                <a:latin typeface="Arial"/>
                <a:cs typeface="Arial"/>
              </a:rPr>
              <a:t> </a:t>
            </a:r>
            <a:r>
              <a:rPr dirty="0" sz="1500" spc="-45">
                <a:latin typeface="Arial"/>
                <a:cs typeface="Arial"/>
              </a:rPr>
              <a:t>during</a:t>
            </a:r>
            <a:r>
              <a:rPr dirty="0" sz="1500" spc="-80">
                <a:latin typeface="Arial"/>
                <a:cs typeface="Arial"/>
              </a:rPr>
              <a:t> </a:t>
            </a:r>
            <a:r>
              <a:rPr dirty="0" sz="1500" spc="-114">
                <a:latin typeface="Arial"/>
                <a:cs typeface="Arial"/>
              </a:rPr>
              <a:t>class</a:t>
            </a:r>
            <a:r>
              <a:rPr dirty="0" sz="1500" spc="-75">
                <a:latin typeface="Arial"/>
                <a:cs typeface="Arial"/>
              </a:rPr>
              <a:t> </a:t>
            </a:r>
            <a:r>
              <a:rPr dirty="0" sz="1500" spc="15">
                <a:latin typeface="Arial"/>
                <a:cs typeface="Arial"/>
              </a:rPr>
              <a:t>to</a:t>
            </a:r>
            <a:r>
              <a:rPr dirty="0" sz="1500" spc="-75">
                <a:latin typeface="Arial"/>
                <a:cs typeface="Arial"/>
              </a:rPr>
              <a:t> </a:t>
            </a:r>
            <a:r>
              <a:rPr dirty="0" sz="1500" spc="-60">
                <a:latin typeface="Arial"/>
                <a:cs typeface="Arial"/>
              </a:rPr>
              <a:t>avoid</a:t>
            </a:r>
            <a:r>
              <a:rPr dirty="0" sz="1500" spc="-75">
                <a:latin typeface="Arial"/>
                <a:cs typeface="Arial"/>
              </a:rPr>
              <a:t> </a:t>
            </a:r>
            <a:r>
              <a:rPr dirty="0" sz="1500" spc="-55">
                <a:latin typeface="Arial"/>
                <a:cs typeface="Arial"/>
              </a:rPr>
              <a:t>slowing</a:t>
            </a:r>
            <a:r>
              <a:rPr dirty="0" sz="1500" spc="-85">
                <a:latin typeface="Arial"/>
                <a:cs typeface="Arial"/>
              </a:rPr>
              <a:t> </a:t>
            </a:r>
            <a:r>
              <a:rPr dirty="0" sz="1500" spc="-40">
                <a:latin typeface="Arial"/>
                <a:cs typeface="Arial"/>
              </a:rPr>
              <a:t>down</a:t>
            </a:r>
            <a:r>
              <a:rPr dirty="0" sz="1500" spc="-75">
                <a:latin typeface="Arial"/>
                <a:cs typeface="Arial"/>
              </a:rPr>
              <a:t> </a:t>
            </a:r>
            <a:r>
              <a:rPr dirty="0" sz="1500" spc="-35">
                <a:latin typeface="Arial"/>
                <a:cs typeface="Arial"/>
              </a:rPr>
              <a:t>instruction?</a:t>
            </a:r>
            <a:r>
              <a:rPr dirty="0" sz="1500" spc="-65">
                <a:latin typeface="Arial"/>
                <a:cs typeface="Arial"/>
              </a:rPr>
              <a:t> </a:t>
            </a:r>
            <a:r>
              <a:rPr dirty="0" sz="1500" spc="-5">
                <a:latin typeface="Arial"/>
                <a:cs typeface="Arial"/>
              </a:rPr>
              <a:t>If</a:t>
            </a:r>
            <a:r>
              <a:rPr dirty="0" sz="1500" spc="-70">
                <a:latin typeface="Arial"/>
                <a:cs typeface="Arial"/>
              </a:rPr>
              <a:t> </a:t>
            </a:r>
            <a:r>
              <a:rPr dirty="0" sz="1500" spc="-85">
                <a:latin typeface="Arial"/>
                <a:cs typeface="Arial"/>
              </a:rPr>
              <a:t>so,</a:t>
            </a:r>
            <a:r>
              <a:rPr dirty="0" sz="1500" spc="-70">
                <a:latin typeface="Arial"/>
                <a:cs typeface="Arial"/>
              </a:rPr>
              <a:t> </a:t>
            </a:r>
            <a:r>
              <a:rPr dirty="0" sz="1500" spc="-30">
                <a:latin typeface="Arial"/>
                <a:cs typeface="Arial"/>
              </a:rPr>
              <a:t>what</a:t>
            </a:r>
            <a:r>
              <a:rPr dirty="0" sz="1500" spc="-75">
                <a:latin typeface="Arial"/>
                <a:cs typeface="Arial"/>
              </a:rPr>
              <a:t> </a:t>
            </a:r>
            <a:r>
              <a:rPr dirty="0" sz="1500" spc="-50">
                <a:latin typeface="Arial"/>
                <a:cs typeface="Arial"/>
              </a:rPr>
              <a:t>do</a:t>
            </a:r>
            <a:r>
              <a:rPr dirty="0" sz="1500" spc="-80">
                <a:latin typeface="Arial"/>
                <a:cs typeface="Arial"/>
              </a:rPr>
              <a:t> </a:t>
            </a:r>
            <a:r>
              <a:rPr dirty="0" sz="1500" spc="-55">
                <a:latin typeface="Arial"/>
                <a:cs typeface="Arial"/>
              </a:rPr>
              <a:t>students  </a:t>
            </a:r>
            <a:r>
              <a:rPr dirty="0" sz="1500" spc="-50">
                <a:latin typeface="Arial"/>
                <a:cs typeface="Arial"/>
              </a:rPr>
              <a:t>do </a:t>
            </a:r>
            <a:r>
              <a:rPr dirty="0" sz="1500" spc="15">
                <a:latin typeface="Arial"/>
                <a:cs typeface="Arial"/>
              </a:rPr>
              <a:t>to </a:t>
            </a:r>
            <a:r>
              <a:rPr dirty="0" sz="1500" spc="-30">
                <a:latin typeface="Arial"/>
                <a:cs typeface="Arial"/>
              </a:rPr>
              <a:t>troubleshoot </a:t>
            </a:r>
            <a:r>
              <a:rPr dirty="0" sz="1500" spc="-50">
                <a:latin typeface="Arial"/>
                <a:cs typeface="Arial"/>
              </a:rPr>
              <a:t>when </a:t>
            </a:r>
            <a:r>
              <a:rPr dirty="0" sz="1500" spc="-45">
                <a:latin typeface="Arial"/>
                <a:cs typeface="Arial"/>
              </a:rPr>
              <a:t>tech</a:t>
            </a:r>
            <a:r>
              <a:rPr dirty="0" sz="1500" spc="-280">
                <a:latin typeface="Arial"/>
                <a:cs typeface="Arial"/>
              </a:rPr>
              <a:t> </a:t>
            </a:r>
            <a:r>
              <a:rPr dirty="0" sz="1500" spc="-114">
                <a:latin typeface="Arial"/>
                <a:cs typeface="Arial"/>
              </a:rPr>
              <a:t>has </a:t>
            </a:r>
            <a:r>
              <a:rPr dirty="0" sz="1500" spc="-110">
                <a:latin typeface="Arial"/>
                <a:cs typeface="Arial"/>
              </a:rPr>
              <a:t>issues?</a:t>
            </a:r>
            <a:endParaRPr sz="1500">
              <a:latin typeface="Arial"/>
              <a:cs typeface="Arial"/>
            </a:endParaRPr>
          </a:p>
          <a:p>
            <a:pPr lvl="1" marL="702310" indent="-232410">
              <a:lnSpc>
                <a:spcPct val="100000"/>
              </a:lnSpc>
              <a:spcBef>
                <a:spcPts val="315"/>
              </a:spcBef>
              <a:buClr>
                <a:srgbClr val="00B44B"/>
              </a:buClr>
              <a:buFont typeface="Arial Unicode MS"/>
              <a:buChar char="❑"/>
              <a:tabLst>
                <a:tab pos="702310" algn="l"/>
              </a:tabLst>
            </a:pPr>
            <a:r>
              <a:rPr dirty="0" sz="1500" spc="-125">
                <a:latin typeface="Arial"/>
                <a:cs typeface="Arial"/>
              </a:rPr>
              <a:t>Ask </a:t>
            </a:r>
            <a:r>
              <a:rPr dirty="0" sz="1500" spc="-120">
                <a:latin typeface="Arial"/>
                <a:cs typeface="Arial"/>
              </a:rPr>
              <a:t>a </a:t>
            </a:r>
            <a:r>
              <a:rPr dirty="0" sz="1500" spc="-55">
                <a:latin typeface="Arial"/>
                <a:cs typeface="Arial"/>
              </a:rPr>
              <a:t>peer </a:t>
            </a:r>
            <a:r>
              <a:rPr dirty="0" sz="1500" spc="-5">
                <a:latin typeface="Arial"/>
                <a:cs typeface="Arial"/>
              </a:rPr>
              <a:t>(“3 </a:t>
            </a:r>
            <a:r>
              <a:rPr dirty="0" sz="1500" spc="-60">
                <a:latin typeface="Arial"/>
                <a:cs typeface="Arial"/>
              </a:rPr>
              <a:t>Before</a:t>
            </a:r>
            <a:r>
              <a:rPr dirty="0" sz="1500" spc="-105">
                <a:latin typeface="Arial"/>
                <a:cs typeface="Arial"/>
              </a:rPr>
              <a:t> </a:t>
            </a:r>
            <a:r>
              <a:rPr dirty="0" sz="1500" spc="5">
                <a:latin typeface="Arial"/>
                <a:cs typeface="Arial"/>
              </a:rPr>
              <a:t>Me”)</a:t>
            </a:r>
            <a:endParaRPr sz="1500">
              <a:latin typeface="Arial"/>
              <a:cs typeface="Arial"/>
            </a:endParaRPr>
          </a:p>
          <a:p>
            <a:pPr lvl="1" marL="702310" indent="-232410">
              <a:lnSpc>
                <a:spcPct val="100000"/>
              </a:lnSpc>
              <a:spcBef>
                <a:spcPts val="285"/>
              </a:spcBef>
              <a:buClr>
                <a:srgbClr val="00B44B"/>
              </a:buClr>
              <a:buFont typeface="Arial Unicode MS"/>
              <a:buChar char="❑"/>
              <a:tabLst>
                <a:tab pos="702310" algn="l"/>
              </a:tabLst>
            </a:pPr>
            <a:r>
              <a:rPr dirty="0" sz="1500" spc="-125">
                <a:latin typeface="Arial"/>
                <a:cs typeface="Arial"/>
              </a:rPr>
              <a:t>Ask </a:t>
            </a:r>
            <a:r>
              <a:rPr dirty="0" sz="1500" spc="-20">
                <a:latin typeface="Arial"/>
                <a:cs typeface="Arial"/>
              </a:rPr>
              <a:t>the</a:t>
            </a:r>
            <a:r>
              <a:rPr dirty="0" sz="1500" spc="-35">
                <a:latin typeface="Arial"/>
                <a:cs typeface="Arial"/>
              </a:rPr>
              <a:t> </a:t>
            </a:r>
            <a:r>
              <a:rPr dirty="0" sz="1500" spc="-55">
                <a:latin typeface="Arial"/>
                <a:cs typeface="Arial"/>
              </a:rPr>
              <a:t>teacher</a:t>
            </a:r>
            <a:endParaRPr sz="1500">
              <a:latin typeface="Arial"/>
              <a:cs typeface="Arial"/>
            </a:endParaRPr>
          </a:p>
          <a:p>
            <a:pPr lvl="1" marL="702310" indent="-232410">
              <a:lnSpc>
                <a:spcPct val="100000"/>
              </a:lnSpc>
              <a:spcBef>
                <a:spcPts val="215"/>
              </a:spcBef>
              <a:buClr>
                <a:srgbClr val="00B44B"/>
              </a:buClr>
              <a:buFont typeface="Arial Unicode MS"/>
              <a:buChar char="❑"/>
              <a:tabLst>
                <a:tab pos="702310" algn="l"/>
              </a:tabLst>
            </a:pPr>
            <a:r>
              <a:rPr dirty="0" sz="1500" spc="-110">
                <a:latin typeface="Arial"/>
                <a:cs typeface="Arial"/>
              </a:rPr>
              <a:t>Stay </a:t>
            </a:r>
            <a:r>
              <a:rPr dirty="0" sz="1500" spc="-35">
                <a:latin typeface="Arial"/>
                <a:cs typeface="Arial"/>
              </a:rPr>
              <a:t>silent </a:t>
            </a:r>
            <a:r>
              <a:rPr dirty="0" sz="1500" spc="-75">
                <a:latin typeface="Arial"/>
                <a:cs typeface="Arial"/>
              </a:rPr>
              <a:t>and </a:t>
            </a:r>
            <a:r>
              <a:rPr dirty="0" sz="1500" spc="-60">
                <a:latin typeface="Arial"/>
                <a:cs typeface="Arial"/>
              </a:rPr>
              <a:t>hope </a:t>
            </a:r>
            <a:r>
              <a:rPr dirty="0" sz="1500" spc="-5">
                <a:latin typeface="Arial"/>
                <a:cs typeface="Arial"/>
              </a:rPr>
              <a:t>not </a:t>
            </a:r>
            <a:r>
              <a:rPr dirty="0" sz="1500" spc="15">
                <a:latin typeface="Arial"/>
                <a:cs typeface="Arial"/>
              </a:rPr>
              <a:t>to</a:t>
            </a:r>
            <a:r>
              <a:rPr dirty="0" sz="1500" spc="-260">
                <a:latin typeface="Arial"/>
                <a:cs typeface="Arial"/>
              </a:rPr>
              <a:t> </a:t>
            </a:r>
            <a:r>
              <a:rPr dirty="0" sz="1500" spc="-70">
                <a:latin typeface="Arial"/>
                <a:cs typeface="Arial"/>
              </a:rPr>
              <a:t>be </a:t>
            </a:r>
            <a:r>
              <a:rPr dirty="0" sz="1500" spc="-60">
                <a:latin typeface="Arial"/>
                <a:cs typeface="Arial"/>
              </a:rPr>
              <a:t>called </a:t>
            </a:r>
            <a:r>
              <a:rPr dirty="0" sz="1500" spc="-50">
                <a:latin typeface="Arial"/>
                <a:cs typeface="Arial"/>
              </a:rPr>
              <a:t>on</a:t>
            </a:r>
            <a:endParaRPr sz="15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3688079"/>
            <a:ext cx="9144000" cy="1121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833555"/>
            <a:ext cx="9144000" cy="1309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3688079"/>
            <a:ext cx="9144000" cy="1121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4724" y="373887"/>
            <a:ext cx="4601210" cy="406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-155"/>
              <a:t>Student </a:t>
            </a:r>
            <a:r>
              <a:rPr dirty="0" sz="2500" spc="-225"/>
              <a:t>Readiness </a:t>
            </a:r>
            <a:r>
              <a:rPr dirty="0" sz="2500" spc="-204"/>
              <a:t>Checklist </a:t>
            </a:r>
            <a:r>
              <a:rPr dirty="0" sz="2500" spc="-130"/>
              <a:t>Part</a:t>
            </a:r>
            <a:r>
              <a:rPr dirty="0" sz="2500" spc="85"/>
              <a:t> </a:t>
            </a:r>
            <a:r>
              <a:rPr dirty="0" sz="2500" spc="-125"/>
              <a:t>2</a:t>
            </a:r>
            <a:endParaRPr sz="2500"/>
          </a:p>
        </p:txBody>
      </p:sp>
      <p:sp>
        <p:nvSpPr>
          <p:cNvPr id="5" name="object 5"/>
          <p:cNvSpPr txBox="1"/>
          <p:nvPr/>
        </p:nvSpPr>
        <p:spPr>
          <a:xfrm>
            <a:off x="524322" y="1070864"/>
            <a:ext cx="7922895" cy="28879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5110" marR="5080" indent="-232410">
              <a:lnSpc>
                <a:spcPct val="112000"/>
              </a:lnSpc>
              <a:spcBef>
                <a:spcPts val="100"/>
              </a:spcBef>
              <a:buClr>
                <a:srgbClr val="00B44B"/>
              </a:buClr>
              <a:buFont typeface="Arial Unicode MS"/>
              <a:buChar char="❑"/>
              <a:tabLst>
                <a:tab pos="245110" algn="l"/>
              </a:tabLst>
            </a:pPr>
            <a:r>
              <a:rPr dirty="0" sz="1500" spc="-120">
                <a:latin typeface="Arial"/>
                <a:cs typeface="Arial"/>
              </a:rPr>
              <a:t>To</a:t>
            </a:r>
            <a:r>
              <a:rPr dirty="0" sz="1500" spc="-80">
                <a:latin typeface="Arial"/>
                <a:cs typeface="Arial"/>
              </a:rPr>
              <a:t> </a:t>
            </a:r>
            <a:r>
              <a:rPr dirty="0" sz="1500" spc="-30">
                <a:latin typeface="Arial"/>
                <a:cs typeface="Arial"/>
              </a:rPr>
              <a:t>what</a:t>
            </a:r>
            <a:r>
              <a:rPr dirty="0" sz="1500" spc="-80">
                <a:latin typeface="Arial"/>
                <a:cs typeface="Arial"/>
              </a:rPr>
              <a:t> </a:t>
            </a:r>
            <a:r>
              <a:rPr dirty="0" sz="1500" spc="-30">
                <a:latin typeface="Arial"/>
                <a:cs typeface="Arial"/>
              </a:rPr>
              <a:t>extent</a:t>
            </a:r>
            <a:r>
              <a:rPr dirty="0" sz="1500" spc="-75">
                <a:latin typeface="Arial"/>
                <a:cs typeface="Arial"/>
              </a:rPr>
              <a:t> </a:t>
            </a:r>
            <a:r>
              <a:rPr dirty="0" sz="1500" spc="-65">
                <a:latin typeface="Arial"/>
                <a:cs typeface="Arial"/>
              </a:rPr>
              <a:t>are</a:t>
            </a:r>
            <a:r>
              <a:rPr dirty="0" sz="1500" spc="-75">
                <a:latin typeface="Arial"/>
                <a:cs typeface="Arial"/>
              </a:rPr>
              <a:t> </a:t>
            </a:r>
            <a:r>
              <a:rPr dirty="0" sz="1500" spc="-55">
                <a:latin typeface="Arial"/>
                <a:cs typeface="Arial"/>
              </a:rPr>
              <a:t>students</a:t>
            </a:r>
            <a:r>
              <a:rPr dirty="0" sz="1500" spc="-70">
                <a:latin typeface="Arial"/>
                <a:cs typeface="Arial"/>
              </a:rPr>
              <a:t> </a:t>
            </a:r>
            <a:r>
              <a:rPr dirty="0" sz="1500" spc="-75">
                <a:latin typeface="Arial"/>
                <a:cs typeface="Arial"/>
              </a:rPr>
              <a:t>encouraged</a:t>
            </a:r>
            <a:r>
              <a:rPr dirty="0" sz="1500" spc="-80">
                <a:latin typeface="Arial"/>
                <a:cs typeface="Arial"/>
              </a:rPr>
              <a:t> </a:t>
            </a:r>
            <a:r>
              <a:rPr dirty="0" sz="1500" spc="15">
                <a:latin typeface="Arial"/>
                <a:cs typeface="Arial"/>
              </a:rPr>
              <a:t>to</a:t>
            </a:r>
            <a:r>
              <a:rPr dirty="0" sz="1500" spc="-80">
                <a:latin typeface="Arial"/>
                <a:cs typeface="Arial"/>
              </a:rPr>
              <a:t> </a:t>
            </a:r>
            <a:r>
              <a:rPr dirty="0" sz="1500" spc="-75">
                <a:latin typeface="Arial"/>
                <a:cs typeface="Arial"/>
              </a:rPr>
              <a:t>solve</a:t>
            </a:r>
            <a:r>
              <a:rPr dirty="0" sz="1500" spc="-70">
                <a:latin typeface="Arial"/>
                <a:cs typeface="Arial"/>
              </a:rPr>
              <a:t> </a:t>
            </a:r>
            <a:r>
              <a:rPr dirty="0" sz="1500" spc="-50">
                <a:latin typeface="Arial"/>
                <a:cs typeface="Arial"/>
              </a:rPr>
              <a:t>technical</a:t>
            </a:r>
            <a:r>
              <a:rPr dirty="0" sz="1500" spc="-70">
                <a:latin typeface="Arial"/>
                <a:cs typeface="Arial"/>
              </a:rPr>
              <a:t> </a:t>
            </a:r>
            <a:r>
              <a:rPr dirty="0" sz="1500" spc="-55">
                <a:latin typeface="Arial"/>
                <a:cs typeface="Arial"/>
              </a:rPr>
              <a:t>problems</a:t>
            </a:r>
            <a:r>
              <a:rPr dirty="0" sz="1500" spc="-70">
                <a:latin typeface="Arial"/>
                <a:cs typeface="Arial"/>
              </a:rPr>
              <a:t> </a:t>
            </a:r>
            <a:r>
              <a:rPr dirty="0" sz="1500" spc="-50">
                <a:latin typeface="Arial"/>
                <a:cs typeface="Arial"/>
              </a:rPr>
              <a:t>on</a:t>
            </a:r>
            <a:r>
              <a:rPr dirty="0" sz="1500" spc="-80">
                <a:latin typeface="Arial"/>
                <a:cs typeface="Arial"/>
              </a:rPr>
              <a:t> </a:t>
            </a:r>
            <a:r>
              <a:rPr dirty="0" sz="1500" spc="-5">
                <a:latin typeface="Arial"/>
                <a:cs typeface="Arial"/>
              </a:rPr>
              <a:t>their</a:t>
            </a:r>
            <a:r>
              <a:rPr dirty="0" sz="1500" spc="-75">
                <a:latin typeface="Arial"/>
                <a:cs typeface="Arial"/>
              </a:rPr>
              <a:t> </a:t>
            </a:r>
            <a:r>
              <a:rPr dirty="0" sz="1500" spc="-65">
                <a:latin typeface="Arial"/>
                <a:cs typeface="Arial"/>
              </a:rPr>
              <a:t>own? </a:t>
            </a:r>
            <a:r>
              <a:rPr dirty="0" sz="1500" spc="-70">
                <a:latin typeface="Arial"/>
                <a:cs typeface="Arial"/>
              </a:rPr>
              <a:t>Are</a:t>
            </a:r>
            <a:r>
              <a:rPr dirty="0" sz="1500" spc="-75">
                <a:latin typeface="Arial"/>
                <a:cs typeface="Arial"/>
              </a:rPr>
              <a:t> </a:t>
            </a:r>
            <a:r>
              <a:rPr dirty="0" sz="1500" spc="-20">
                <a:latin typeface="Arial"/>
                <a:cs typeface="Arial"/>
              </a:rPr>
              <a:t>the</a:t>
            </a:r>
            <a:r>
              <a:rPr dirty="0" sz="1500" spc="-70">
                <a:latin typeface="Arial"/>
                <a:cs typeface="Arial"/>
              </a:rPr>
              <a:t> </a:t>
            </a:r>
            <a:r>
              <a:rPr dirty="0" sz="1500" spc="-85">
                <a:latin typeface="Arial"/>
                <a:cs typeface="Arial"/>
              </a:rPr>
              <a:t>devices  </a:t>
            </a:r>
            <a:r>
              <a:rPr dirty="0" sz="1500" spc="-45">
                <a:latin typeface="Arial"/>
                <a:cs typeface="Arial"/>
              </a:rPr>
              <a:t>more </a:t>
            </a:r>
            <a:r>
              <a:rPr dirty="0" sz="1500" spc="-15">
                <a:latin typeface="Arial"/>
                <a:cs typeface="Arial"/>
              </a:rPr>
              <a:t>important </a:t>
            </a:r>
            <a:r>
              <a:rPr dirty="0" sz="1500" spc="-40">
                <a:latin typeface="Arial"/>
                <a:cs typeface="Arial"/>
              </a:rPr>
              <a:t>than</a:t>
            </a:r>
            <a:r>
              <a:rPr dirty="0" sz="1500" spc="-195">
                <a:latin typeface="Arial"/>
                <a:cs typeface="Arial"/>
              </a:rPr>
              <a:t> </a:t>
            </a:r>
            <a:r>
              <a:rPr dirty="0" sz="1500" spc="-45">
                <a:latin typeface="Arial"/>
                <a:cs typeface="Arial"/>
              </a:rPr>
              <a:t>experimentation?</a:t>
            </a:r>
            <a:endParaRPr sz="1500">
              <a:latin typeface="Arial"/>
              <a:cs typeface="Arial"/>
            </a:endParaRPr>
          </a:p>
          <a:p>
            <a:pPr marL="245110" marR="137160" indent="-232410">
              <a:lnSpc>
                <a:spcPct val="115999"/>
              </a:lnSpc>
              <a:spcBef>
                <a:spcPts val="1005"/>
              </a:spcBef>
              <a:buClr>
                <a:srgbClr val="00B44B"/>
              </a:buClr>
              <a:buFont typeface="Arial Unicode MS"/>
              <a:buChar char="❑"/>
              <a:tabLst>
                <a:tab pos="245110" algn="l"/>
              </a:tabLst>
            </a:pPr>
            <a:r>
              <a:rPr dirty="0" sz="1500" spc="-105">
                <a:latin typeface="Arial"/>
                <a:cs typeface="Arial"/>
              </a:rPr>
              <a:t>Do </a:t>
            </a:r>
            <a:r>
              <a:rPr dirty="0" sz="1500" spc="-55">
                <a:latin typeface="Arial"/>
                <a:cs typeface="Arial"/>
              </a:rPr>
              <a:t>students understand </a:t>
            </a:r>
            <a:r>
              <a:rPr dirty="0" sz="1500" spc="-20">
                <a:latin typeface="Arial"/>
                <a:cs typeface="Arial"/>
              </a:rPr>
              <a:t>the </a:t>
            </a:r>
            <a:r>
              <a:rPr dirty="0" sz="1500" spc="-70">
                <a:latin typeface="Arial"/>
                <a:cs typeface="Arial"/>
              </a:rPr>
              <a:t>value </a:t>
            </a:r>
            <a:r>
              <a:rPr dirty="0" sz="1500" spc="-5">
                <a:latin typeface="Arial"/>
                <a:cs typeface="Arial"/>
              </a:rPr>
              <a:t>of </a:t>
            </a:r>
            <a:r>
              <a:rPr dirty="0" sz="1500" spc="-75">
                <a:latin typeface="Arial"/>
                <a:cs typeface="Arial"/>
              </a:rPr>
              <a:t>and </a:t>
            </a:r>
            <a:r>
              <a:rPr dirty="0" sz="1500" spc="-45">
                <a:latin typeface="Arial"/>
                <a:cs typeface="Arial"/>
              </a:rPr>
              <a:t>demonstrate </a:t>
            </a:r>
            <a:r>
              <a:rPr dirty="0" sz="1500" spc="-40">
                <a:latin typeface="Arial"/>
                <a:cs typeface="Arial"/>
              </a:rPr>
              <a:t>positive </a:t>
            </a:r>
            <a:r>
              <a:rPr dirty="0" sz="1500" spc="-30">
                <a:latin typeface="Arial"/>
                <a:cs typeface="Arial"/>
              </a:rPr>
              <a:t>digital</a:t>
            </a:r>
            <a:r>
              <a:rPr dirty="0" sz="1500" spc="-310">
                <a:latin typeface="Arial"/>
                <a:cs typeface="Arial"/>
              </a:rPr>
              <a:t> </a:t>
            </a:r>
            <a:r>
              <a:rPr dirty="0" sz="1500" spc="-50">
                <a:latin typeface="Arial"/>
                <a:cs typeface="Arial"/>
              </a:rPr>
              <a:t>citizenship </a:t>
            </a:r>
            <a:r>
              <a:rPr dirty="0" sz="1500" spc="-75">
                <a:latin typeface="Arial"/>
                <a:cs typeface="Arial"/>
              </a:rPr>
              <a:t>and </a:t>
            </a:r>
            <a:r>
              <a:rPr dirty="0" sz="1500" spc="-40">
                <a:latin typeface="Arial"/>
                <a:cs typeface="Arial"/>
              </a:rPr>
              <a:t>appropriate  </a:t>
            </a:r>
            <a:r>
              <a:rPr dirty="0" sz="1500" spc="-65">
                <a:latin typeface="Arial"/>
                <a:cs typeface="Arial"/>
              </a:rPr>
              <a:t>behavior?</a:t>
            </a:r>
            <a:endParaRPr sz="1500">
              <a:latin typeface="Arial"/>
              <a:cs typeface="Arial"/>
            </a:endParaRPr>
          </a:p>
          <a:p>
            <a:pPr marL="245110" indent="-232410">
              <a:lnSpc>
                <a:spcPct val="100000"/>
              </a:lnSpc>
              <a:spcBef>
                <a:spcPts val="1200"/>
              </a:spcBef>
              <a:buClr>
                <a:srgbClr val="00B44B"/>
              </a:buClr>
              <a:buFont typeface="Arial Unicode MS"/>
              <a:buChar char="❑"/>
              <a:tabLst>
                <a:tab pos="245110" algn="l"/>
              </a:tabLst>
            </a:pPr>
            <a:r>
              <a:rPr dirty="0" sz="1500" spc="-105">
                <a:latin typeface="Arial"/>
                <a:cs typeface="Arial"/>
              </a:rPr>
              <a:t>Do</a:t>
            </a:r>
            <a:r>
              <a:rPr dirty="0" sz="1500" spc="-80">
                <a:latin typeface="Arial"/>
                <a:cs typeface="Arial"/>
              </a:rPr>
              <a:t> </a:t>
            </a:r>
            <a:r>
              <a:rPr dirty="0" sz="1500" spc="-55">
                <a:latin typeface="Arial"/>
                <a:cs typeface="Arial"/>
              </a:rPr>
              <a:t>students</a:t>
            </a:r>
            <a:r>
              <a:rPr dirty="0" sz="1500" spc="-70">
                <a:latin typeface="Arial"/>
                <a:cs typeface="Arial"/>
              </a:rPr>
              <a:t> </a:t>
            </a:r>
            <a:r>
              <a:rPr dirty="0" sz="1500" spc="-45">
                <a:latin typeface="Arial"/>
                <a:cs typeface="Arial"/>
              </a:rPr>
              <a:t>know</a:t>
            </a:r>
            <a:r>
              <a:rPr dirty="0" sz="1500" spc="-75">
                <a:latin typeface="Arial"/>
                <a:cs typeface="Arial"/>
              </a:rPr>
              <a:t> </a:t>
            </a:r>
            <a:r>
              <a:rPr dirty="0" sz="1500" spc="-40">
                <a:latin typeface="Arial"/>
                <a:cs typeface="Arial"/>
              </a:rPr>
              <a:t>how</a:t>
            </a:r>
            <a:r>
              <a:rPr dirty="0" sz="1500" spc="-70">
                <a:latin typeface="Arial"/>
                <a:cs typeface="Arial"/>
              </a:rPr>
              <a:t> </a:t>
            </a:r>
            <a:r>
              <a:rPr dirty="0" sz="1500" spc="15">
                <a:latin typeface="Arial"/>
                <a:cs typeface="Arial"/>
              </a:rPr>
              <a:t>to</a:t>
            </a:r>
            <a:r>
              <a:rPr dirty="0" sz="1500" spc="-80">
                <a:latin typeface="Arial"/>
                <a:cs typeface="Arial"/>
              </a:rPr>
              <a:t> </a:t>
            </a:r>
            <a:r>
              <a:rPr dirty="0" sz="1500" spc="-50">
                <a:latin typeface="Arial"/>
                <a:cs typeface="Arial"/>
              </a:rPr>
              <a:t>actively</a:t>
            </a:r>
            <a:r>
              <a:rPr dirty="0" sz="1500" spc="-75">
                <a:latin typeface="Arial"/>
                <a:cs typeface="Arial"/>
              </a:rPr>
              <a:t> and</a:t>
            </a:r>
            <a:r>
              <a:rPr dirty="0" sz="1500" spc="-80">
                <a:latin typeface="Arial"/>
                <a:cs typeface="Arial"/>
              </a:rPr>
              <a:t> </a:t>
            </a:r>
            <a:r>
              <a:rPr dirty="0" sz="1500" spc="-35">
                <a:latin typeface="Arial"/>
                <a:cs typeface="Arial"/>
              </a:rPr>
              <a:t>effectively</a:t>
            </a:r>
            <a:r>
              <a:rPr dirty="0" sz="1500" spc="-75">
                <a:latin typeface="Arial"/>
                <a:cs typeface="Arial"/>
              </a:rPr>
              <a:t> </a:t>
            </a:r>
            <a:r>
              <a:rPr dirty="0" sz="1500" spc="-35">
                <a:latin typeface="Arial"/>
                <a:cs typeface="Arial"/>
              </a:rPr>
              <a:t>participate</a:t>
            </a:r>
            <a:r>
              <a:rPr dirty="0" sz="1500" spc="-75">
                <a:latin typeface="Arial"/>
                <a:cs typeface="Arial"/>
              </a:rPr>
              <a:t> </a:t>
            </a:r>
            <a:r>
              <a:rPr dirty="0" sz="1500" spc="-20">
                <a:latin typeface="Arial"/>
                <a:cs typeface="Arial"/>
              </a:rPr>
              <a:t>in</a:t>
            </a:r>
            <a:r>
              <a:rPr dirty="0" sz="1500" spc="-75">
                <a:latin typeface="Arial"/>
                <a:cs typeface="Arial"/>
              </a:rPr>
              <a:t> </a:t>
            </a:r>
            <a:r>
              <a:rPr dirty="0" sz="1500" spc="-90">
                <a:latin typeface="Arial"/>
                <a:cs typeface="Arial"/>
              </a:rPr>
              <a:t>tasks</a:t>
            </a:r>
            <a:r>
              <a:rPr dirty="0" sz="1500" spc="-75">
                <a:latin typeface="Arial"/>
                <a:cs typeface="Arial"/>
              </a:rPr>
              <a:t> </a:t>
            </a:r>
            <a:r>
              <a:rPr dirty="0" sz="1500" spc="-5">
                <a:latin typeface="Arial"/>
                <a:cs typeface="Arial"/>
              </a:rPr>
              <a:t>that</a:t>
            </a:r>
            <a:r>
              <a:rPr dirty="0" sz="1500" spc="-75">
                <a:latin typeface="Arial"/>
                <a:cs typeface="Arial"/>
              </a:rPr>
              <a:t> </a:t>
            </a:r>
            <a:r>
              <a:rPr dirty="0" sz="1500" spc="-35">
                <a:latin typeface="Arial"/>
                <a:cs typeface="Arial"/>
              </a:rPr>
              <a:t>require</a:t>
            </a:r>
            <a:r>
              <a:rPr dirty="0" sz="1500" spc="-75">
                <a:latin typeface="Arial"/>
                <a:cs typeface="Arial"/>
              </a:rPr>
              <a:t> </a:t>
            </a:r>
            <a:r>
              <a:rPr dirty="0" sz="1500" spc="-70">
                <a:latin typeface="Arial"/>
                <a:cs typeface="Arial"/>
              </a:rPr>
              <a:t>device </a:t>
            </a:r>
            <a:r>
              <a:rPr dirty="0" sz="1500" spc="-114">
                <a:latin typeface="Arial"/>
                <a:cs typeface="Arial"/>
              </a:rPr>
              <a:t>use?</a:t>
            </a:r>
            <a:endParaRPr sz="1500">
              <a:latin typeface="Arial"/>
              <a:cs typeface="Arial"/>
            </a:endParaRPr>
          </a:p>
          <a:p>
            <a:pPr marL="245110" marR="459740" indent="-232410">
              <a:lnSpc>
                <a:spcPct val="115999"/>
              </a:lnSpc>
              <a:spcBef>
                <a:spcPts val="1035"/>
              </a:spcBef>
              <a:buClr>
                <a:srgbClr val="00B44B"/>
              </a:buClr>
              <a:buFont typeface="Arial Unicode MS"/>
              <a:buChar char="❑"/>
              <a:tabLst>
                <a:tab pos="245110" algn="l"/>
              </a:tabLst>
            </a:pPr>
            <a:r>
              <a:rPr dirty="0" sz="1500" spc="-105">
                <a:latin typeface="Arial"/>
                <a:cs typeface="Arial"/>
              </a:rPr>
              <a:t>Do </a:t>
            </a:r>
            <a:r>
              <a:rPr dirty="0" sz="1500" spc="-55">
                <a:latin typeface="Arial"/>
                <a:cs typeface="Arial"/>
              </a:rPr>
              <a:t>students </a:t>
            </a:r>
            <a:r>
              <a:rPr dirty="0" sz="1500" spc="-70">
                <a:latin typeface="Arial"/>
                <a:cs typeface="Arial"/>
              </a:rPr>
              <a:t>show </a:t>
            </a:r>
            <a:r>
              <a:rPr dirty="0" sz="1500" spc="-25">
                <a:latin typeface="Arial"/>
                <a:cs typeface="Arial"/>
              </a:rPr>
              <a:t>interest </a:t>
            </a:r>
            <a:r>
              <a:rPr dirty="0" sz="1500" spc="-20">
                <a:latin typeface="Arial"/>
                <a:cs typeface="Arial"/>
              </a:rPr>
              <a:t>in </a:t>
            </a:r>
            <a:r>
              <a:rPr dirty="0" sz="1500" spc="-60">
                <a:latin typeface="Arial"/>
                <a:cs typeface="Arial"/>
              </a:rPr>
              <a:t>developing </a:t>
            </a:r>
            <a:r>
              <a:rPr dirty="0" sz="1500" spc="-30">
                <a:latin typeface="Arial"/>
                <a:cs typeface="Arial"/>
              </a:rPr>
              <a:t>digital </a:t>
            </a:r>
            <a:r>
              <a:rPr dirty="0" sz="1500" spc="-35">
                <a:latin typeface="Arial"/>
                <a:cs typeface="Arial"/>
              </a:rPr>
              <a:t>literacy </a:t>
            </a:r>
            <a:r>
              <a:rPr dirty="0" sz="1500" spc="-55">
                <a:latin typeface="Arial"/>
                <a:cs typeface="Arial"/>
              </a:rPr>
              <a:t>skills, </a:t>
            </a:r>
            <a:r>
              <a:rPr dirty="0" sz="1500" spc="-95">
                <a:latin typeface="Arial"/>
                <a:cs typeface="Arial"/>
              </a:rPr>
              <a:t>such </a:t>
            </a:r>
            <a:r>
              <a:rPr dirty="0" sz="1500" spc="-145">
                <a:latin typeface="Arial"/>
                <a:cs typeface="Arial"/>
              </a:rPr>
              <a:t>as </a:t>
            </a:r>
            <a:r>
              <a:rPr dirty="0" sz="1500" spc="-40">
                <a:latin typeface="Arial"/>
                <a:cs typeface="Arial"/>
              </a:rPr>
              <a:t>working collaboratively,  </a:t>
            </a:r>
            <a:r>
              <a:rPr dirty="0" sz="1500" spc="-55">
                <a:latin typeface="Arial"/>
                <a:cs typeface="Arial"/>
              </a:rPr>
              <a:t>conducting </a:t>
            </a:r>
            <a:r>
              <a:rPr dirty="0" sz="1500" spc="-70">
                <a:latin typeface="Arial"/>
                <a:cs typeface="Arial"/>
              </a:rPr>
              <a:t>research, </a:t>
            </a:r>
            <a:r>
              <a:rPr dirty="0" sz="1500" spc="-45">
                <a:latin typeface="Arial"/>
                <a:cs typeface="Arial"/>
              </a:rPr>
              <a:t>collaborating </a:t>
            </a:r>
            <a:r>
              <a:rPr dirty="0" sz="1500" spc="-80">
                <a:latin typeface="Arial"/>
                <a:cs typeface="Arial"/>
              </a:rPr>
              <a:t>using </a:t>
            </a:r>
            <a:r>
              <a:rPr dirty="0" sz="1500" spc="-120">
                <a:latin typeface="Arial"/>
                <a:cs typeface="Arial"/>
              </a:rPr>
              <a:t>a </a:t>
            </a:r>
            <a:r>
              <a:rPr dirty="0" sz="1500" spc="-80">
                <a:latin typeface="Arial"/>
                <a:cs typeface="Arial"/>
              </a:rPr>
              <a:t>range </a:t>
            </a:r>
            <a:r>
              <a:rPr dirty="0" sz="1500" spc="-5">
                <a:latin typeface="Arial"/>
                <a:cs typeface="Arial"/>
              </a:rPr>
              <a:t>of </a:t>
            </a:r>
            <a:r>
              <a:rPr dirty="0" sz="1500" spc="-55">
                <a:latin typeface="Arial"/>
                <a:cs typeface="Arial"/>
              </a:rPr>
              <a:t>applications </a:t>
            </a:r>
            <a:r>
              <a:rPr dirty="0" sz="1500" spc="-75">
                <a:latin typeface="Arial"/>
                <a:cs typeface="Arial"/>
              </a:rPr>
              <a:t>and </a:t>
            </a:r>
            <a:r>
              <a:rPr dirty="0" sz="1500" spc="-35">
                <a:latin typeface="Arial"/>
                <a:cs typeface="Arial"/>
              </a:rPr>
              <a:t>platforms,</a:t>
            </a:r>
            <a:r>
              <a:rPr dirty="0" sz="1500" spc="-215">
                <a:latin typeface="Arial"/>
                <a:cs typeface="Arial"/>
              </a:rPr>
              <a:t> </a:t>
            </a:r>
            <a:r>
              <a:rPr dirty="0" sz="1500" spc="-45">
                <a:latin typeface="Arial"/>
                <a:cs typeface="Arial"/>
              </a:rPr>
              <a:t>etc.</a:t>
            </a:r>
            <a:endParaRPr sz="1500">
              <a:latin typeface="Arial"/>
              <a:cs typeface="Arial"/>
            </a:endParaRPr>
          </a:p>
          <a:p>
            <a:pPr marL="245110" marR="92075" indent="-232410">
              <a:lnSpc>
                <a:spcPct val="117300"/>
              </a:lnSpc>
              <a:spcBef>
                <a:spcPts val="885"/>
              </a:spcBef>
              <a:buClr>
                <a:srgbClr val="00B44B"/>
              </a:buClr>
              <a:buFont typeface="Arial Unicode MS"/>
              <a:buChar char="❑"/>
              <a:tabLst>
                <a:tab pos="245110" algn="l"/>
              </a:tabLst>
            </a:pPr>
            <a:r>
              <a:rPr dirty="0" sz="1500" spc="-70">
                <a:latin typeface="Arial"/>
                <a:cs typeface="Arial"/>
              </a:rPr>
              <a:t>Are </a:t>
            </a:r>
            <a:r>
              <a:rPr dirty="0" sz="1500" spc="-55">
                <a:latin typeface="Arial"/>
                <a:cs typeface="Arial"/>
              </a:rPr>
              <a:t>students </a:t>
            </a:r>
            <a:r>
              <a:rPr dirty="0" sz="1500" spc="-70">
                <a:latin typeface="Arial"/>
                <a:cs typeface="Arial"/>
              </a:rPr>
              <a:t>aware </a:t>
            </a:r>
            <a:r>
              <a:rPr dirty="0" sz="1500" spc="-5">
                <a:latin typeface="Arial"/>
                <a:cs typeface="Arial"/>
              </a:rPr>
              <a:t>of </a:t>
            </a:r>
            <a:r>
              <a:rPr dirty="0" sz="1500" spc="-30">
                <a:latin typeface="Arial"/>
                <a:cs typeface="Arial"/>
              </a:rPr>
              <a:t>what </a:t>
            </a:r>
            <a:r>
              <a:rPr dirty="0" sz="1500" spc="-20">
                <a:latin typeface="Arial"/>
                <a:cs typeface="Arial"/>
              </a:rPr>
              <a:t>information </a:t>
            </a:r>
            <a:r>
              <a:rPr dirty="0" sz="1500" spc="-75">
                <a:latin typeface="Arial"/>
                <a:cs typeface="Arial"/>
              </a:rPr>
              <a:t>and experiences </a:t>
            </a:r>
            <a:r>
              <a:rPr dirty="0" sz="1500" spc="-100">
                <a:latin typeface="Arial"/>
                <a:cs typeface="Arial"/>
              </a:rPr>
              <a:t>can </a:t>
            </a:r>
            <a:r>
              <a:rPr dirty="0" sz="1500" spc="-70">
                <a:latin typeface="Arial"/>
                <a:cs typeface="Arial"/>
              </a:rPr>
              <a:t>be </a:t>
            </a:r>
            <a:r>
              <a:rPr dirty="0" sz="1500" spc="-80">
                <a:latin typeface="Arial"/>
                <a:cs typeface="Arial"/>
              </a:rPr>
              <a:t>shared </a:t>
            </a:r>
            <a:r>
              <a:rPr dirty="0" sz="1500" spc="-40">
                <a:latin typeface="Arial"/>
                <a:cs typeface="Arial"/>
              </a:rPr>
              <a:t>publicly </a:t>
            </a:r>
            <a:r>
              <a:rPr dirty="0" sz="1500" spc="-75">
                <a:latin typeface="Arial"/>
                <a:cs typeface="Arial"/>
              </a:rPr>
              <a:t>and </a:t>
            </a:r>
            <a:r>
              <a:rPr dirty="0" sz="1500" spc="-45">
                <a:latin typeface="Arial"/>
                <a:cs typeface="Arial"/>
              </a:rPr>
              <a:t>which </a:t>
            </a:r>
            <a:r>
              <a:rPr dirty="0" sz="1500" spc="-60">
                <a:latin typeface="Arial"/>
                <a:cs typeface="Arial"/>
              </a:rPr>
              <a:t>should  </a:t>
            </a:r>
            <a:r>
              <a:rPr dirty="0" sz="1500" spc="-50">
                <a:latin typeface="Arial"/>
                <a:cs typeface="Arial"/>
              </a:rPr>
              <a:t>remain</a:t>
            </a:r>
            <a:r>
              <a:rPr dirty="0" sz="1500" spc="-90">
                <a:latin typeface="Arial"/>
                <a:cs typeface="Arial"/>
              </a:rPr>
              <a:t> </a:t>
            </a:r>
            <a:r>
              <a:rPr dirty="0" sz="1500" spc="-50">
                <a:latin typeface="Arial"/>
                <a:cs typeface="Arial"/>
              </a:rPr>
              <a:t>private?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71887" y="459740"/>
            <a:ext cx="1800225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260"/>
              <a:t>Questions?</a:t>
            </a:r>
            <a:endParaRPr sz="30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9992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3255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93117" y="276859"/>
            <a:ext cx="4157345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 spc="-415" b="0">
                <a:solidFill>
                  <a:srgbClr val="FFFFFF"/>
                </a:solidFill>
                <a:latin typeface="Arial"/>
                <a:cs typeface="Arial"/>
              </a:rPr>
              <a:t>Stay </a:t>
            </a:r>
            <a:r>
              <a:rPr dirty="0" sz="6000" spc="-75" b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6000" spc="-270" b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6000" spc="-355" b="0">
                <a:solidFill>
                  <a:srgbClr val="FFFFFF"/>
                </a:solidFill>
                <a:latin typeface="Arial"/>
                <a:cs typeface="Arial"/>
              </a:rPr>
              <a:t>Touch</a:t>
            </a:r>
            <a:endParaRPr sz="6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54747" y="4074667"/>
            <a:ext cx="2037714" cy="851535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 marR="5080">
              <a:lnSpc>
                <a:spcPct val="149200"/>
              </a:lnSpc>
              <a:spcBef>
                <a:spcPts val="160"/>
              </a:spcBef>
            </a:pPr>
            <a:r>
              <a:rPr dirty="0" u="sng" sz="1200" spc="-5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classcraft.com </a:t>
            </a:r>
            <a:r>
              <a:rPr dirty="0" sz="1200" spc="-5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u="sng" sz="12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facebook.com/classcraftgame </a:t>
            </a:r>
            <a:r>
              <a:rPr dirty="0" sz="1200" spc="-5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u="sng" sz="12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@classcraftgame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92496" y="4035552"/>
            <a:ext cx="890015" cy="8961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772389" y="1776363"/>
            <a:ext cx="1872614" cy="1359535"/>
          </a:xfrm>
          <a:prstGeom prst="rect">
            <a:avLst/>
          </a:prstGeom>
        </p:spPr>
        <p:txBody>
          <a:bodyPr wrap="square" lIns="0" tIns="257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025"/>
              </a:spcBef>
            </a:pPr>
            <a:r>
              <a:rPr dirty="0" sz="2800" spc="-270" b="1">
                <a:latin typeface="Arial"/>
                <a:cs typeface="Arial"/>
              </a:rPr>
              <a:t>Eric</a:t>
            </a:r>
            <a:r>
              <a:rPr dirty="0" sz="2800" spc="-155" b="1">
                <a:latin typeface="Arial"/>
                <a:cs typeface="Arial"/>
              </a:rPr>
              <a:t> </a:t>
            </a:r>
            <a:r>
              <a:rPr dirty="0" sz="2800" spc="-240" b="1">
                <a:latin typeface="Arial"/>
                <a:cs typeface="Arial"/>
              </a:rPr>
              <a:t>Davis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40"/>
              </a:spcBef>
            </a:pPr>
            <a:r>
              <a:rPr dirty="0" sz="1800" spc="-120" i="1">
                <a:latin typeface="Arial"/>
                <a:cs typeface="Arial"/>
              </a:rPr>
              <a:t>Head </a:t>
            </a:r>
            <a:r>
              <a:rPr dirty="0" sz="1800" spc="-15" i="1">
                <a:latin typeface="Arial"/>
                <a:cs typeface="Arial"/>
              </a:rPr>
              <a:t>of</a:t>
            </a:r>
            <a:r>
              <a:rPr dirty="0" sz="1800" spc="-80" i="1">
                <a:latin typeface="Arial"/>
                <a:cs typeface="Arial"/>
              </a:rPr>
              <a:t> </a:t>
            </a:r>
            <a:r>
              <a:rPr dirty="0" sz="1800" spc="-90" i="1">
                <a:latin typeface="Arial"/>
                <a:cs typeface="Arial"/>
              </a:rPr>
              <a:t>Learning</a:t>
            </a:r>
            <a:endParaRPr sz="1800">
              <a:latin typeface="Arial"/>
              <a:cs typeface="Arial"/>
            </a:endParaRPr>
          </a:p>
          <a:p>
            <a:pPr marL="258445">
              <a:lnSpc>
                <a:spcPct val="100000"/>
              </a:lnSpc>
              <a:spcBef>
                <a:spcPts val="140"/>
              </a:spcBef>
            </a:pPr>
            <a:r>
              <a:rPr dirty="0" sz="1400" spc="-5">
                <a:solidFill>
                  <a:srgbClr val="00B44B"/>
                </a:solidFill>
                <a:latin typeface="Arial"/>
                <a:cs typeface="Arial"/>
                <a:hlinkClick r:id="rId5"/>
              </a:rPr>
              <a:t>eric@classcraft.com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90045" y="2956519"/>
            <a:ext cx="179100" cy="137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553200" y="4126991"/>
            <a:ext cx="182879" cy="1828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598919" y="4401311"/>
            <a:ext cx="91440" cy="1828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553200" y="4684776"/>
            <a:ext cx="182879" cy="1493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5097664" y="1776363"/>
            <a:ext cx="2701290" cy="1359535"/>
          </a:xfrm>
          <a:prstGeom prst="rect">
            <a:avLst/>
          </a:prstGeom>
        </p:spPr>
        <p:txBody>
          <a:bodyPr wrap="square" lIns="0" tIns="257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025"/>
              </a:spcBef>
            </a:pPr>
            <a:r>
              <a:rPr dirty="0" sz="2800" spc="-285" b="1">
                <a:latin typeface="Arial"/>
                <a:cs typeface="Arial"/>
              </a:rPr>
              <a:t>Kinshasa</a:t>
            </a:r>
            <a:r>
              <a:rPr dirty="0" sz="2800" spc="-185" b="1">
                <a:latin typeface="Arial"/>
                <a:cs typeface="Arial"/>
              </a:rPr>
              <a:t> </a:t>
            </a:r>
            <a:r>
              <a:rPr dirty="0" sz="2800" spc="-150" b="1">
                <a:latin typeface="Arial"/>
                <a:cs typeface="Arial"/>
              </a:rPr>
              <a:t>Marshall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40"/>
              </a:spcBef>
            </a:pPr>
            <a:r>
              <a:rPr dirty="0" sz="1800" spc="-85" i="1">
                <a:latin typeface="Arial"/>
                <a:cs typeface="Arial"/>
              </a:rPr>
              <a:t>Learning </a:t>
            </a:r>
            <a:r>
              <a:rPr dirty="0" sz="1800" spc="-135" i="1">
                <a:latin typeface="Arial"/>
                <a:cs typeface="Arial"/>
              </a:rPr>
              <a:t>Team</a:t>
            </a:r>
            <a:r>
              <a:rPr dirty="0" sz="1800" spc="-105" i="1">
                <a:latin typeface="Arial"/>
                <a:cs typeface="Arial"/>
              </a:rPr>
              <a:t> Guru</a:t>
            </a:r>
            <a:endParaRPr sz="1800">
              <a:latin typeface="Arial"/>
              <a:cs typeface="Arial"/>
            </a:endParaRPr>
          </a:p>
          <a:p>
            <a:pPr marL="258445">
              <a:lnSpc>
                <a:spcPct val="100000"/>
              </a:lnSpc>
              <a:spcBef>
                <a:spcPts val="140"/>
              </a:spcBef>
            </a:pPr>
            <a:r>
              <a:rPr dirty="0" sz="1400" spc="-5">
                <a:solidFill>
                  <a:srgbClr val="00B44B"/>
                </a:solidFill>
                <a:latin typeface="Arial"/>
                <a:cs typeface="Arial"/>
                <a:hlinkClick r:id="rId10"/>
              </a:rPr>
              <a:t>kinshasa@classcraft.com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115321" y="2956519"/>
            <a:ext cx="179100" cy="1377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100273" y="2105805"/>
            <a:ext cx="861616" cy="86161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100273" y="2105804"/>
            <a:ext cx="861694" cy="861694"/>
          </a:xfrm>
          <a:custGeom>
            <a:avLst/>
            <a:gdLst/>
            <a:ahLst/>
            <a:cxnLst/>
            <a:rect l="l" t="t" r="r" b="b"/>
            <a:pathLst>
              <a:path w="861695" h="861694">
                <a:moveTo>
                  <a:pt x="430608" y="0"/>
                </a:moveTo>
                <a:lnTo>
                  <a:pt x="383667" y="2525"/>
                </a:lnTo>
                <a:lnTo>
                  <a:pt x="338195" y="9926"/>
                </a:lnTo>
                <a:lnTo>
                  <a:pt x="294455" y="21940"/>
                </a:lnTo>
                <a:lnTo>
                  <a:pt x="252708" y="38307"/>
                </a:lnTo>
                <a:lnTo>
                  <a:pt x="213217" y="58763"/>
                </a:lnTo>
                <a:lnTo>
                  <a:pt x="176243" y="83047"/>
                </a:lnTo>
                <a:lnTo>
                  <a:pt x="142049" y="110896"/>
                </a:lnTo>
                <a:lnTo>
                  <a:pt x="110896" y="142049"/>
                </a:lnTo>
                <a:lnTo>
                  <a:pt x="83047" y="176243"/>
                </a:lnTo>
                <a:lnTo>
                  <a:pt x="58763" y="213217"/>
                </a:lnTo>
                <a:lnTo>
                  <a:pt x="38307" y="252709"/>
                </a:lnTo>
                <a:lnTo>
                  <a:pt x="21940" y="294456"/>
                </a:lnTo>
                <a:lnTo>
                  <a:pt x="9926" y="338196"/>
                </a:lnTo>
                <a:lnTo>
                  <a:pt x="2525" y="383668"/>
                </a:lnTo>
                <a:lnTo>
                  <a:pt x="0" y="430609"/>
                </a:lnTo>
                <a:lnTo>
                  <a:pt x="2525" y="477555"/>
                </a:lnTo>
                <a:lnTo>
                  <a:pt x="9926" y="523041"/>
                </a:lnTo>
                <a:lnTo>
                  <a:pt x="21940" y="566803"/>
                </a:lnTo>
                <a:lnTo>
                  <a:pt x="38307" y="608578"/>
                </a:lnTo>
                <a:lnTo>
                  <a:pt x="58763" y="648103"/>
                </a:lnTo>
                <a:lnTo>
                  <a:pt x="83047" y="685114"/>
                </a:lnTo>
                <a:lnTo>
                  <a:pt x="110896" y="719348"/>
                </a:lnTo>
                <a:lnTo>
                  <a:pt x="142049" y="750541"/>
                </a:lnTo>
                <a:lnTo>
                  <a:pt x="176243" y="778429"/>
                </a:lnTo>
                <a:lnTo>
                  <a:pt x="213217" y="802750"/>
                </a:lnTo>
                <a:lnTo>
                  <a:pt x="252708" y="823239"/>
                </a:lnTo>
                <a:lnTo>
                  <a:pt x="294455" y="839634"/>
                </a:lnTo>
                <a:lnTo>
                  <a:pt x="338195" y="851671"/>
                </a:lnTo>
                <a:lnTo>
                  <a:pt x="383667" y="859086"/>
                </a:lnTo>
                <a:lnTo>
                  <a:pt x="430608" y="861617"/>
                </a:lnTo>
                <a:lnTo>
                  <a:pt x="477554" y="859086"/>
                </a:lnTo>
                <a:lnTo>
                  <a:pt x="523040" y="851671"/>
                </a:lnTo>
                <a:lnTo>
                  <a:pt x="566802" y="839634"/>
                </a:lnTo>
                <a:lnTo>
                  <a:pt x="608578" y="823239"/>
                </a:lnTo>
                <a:lnTo>
                  <a:pt x="648103" y="802750"/>
                </a:lnTo>
                <a:lnTo>
                  <a:pt x="685113" y="778429"/>
                </a:lnTo>
                <a:lnTo>
                  <a:pt x="719347" y="750541"/>
                </a:lnTo>
                <a:lnTo>
                  <a:pt x="750540" y="719348"/>
                </a:lnTo>
                <a:lnTo>
                  <a:pt x="778428" y="685114"/>
                </a:lnTo>
                <a:lnTo>
                  <a:pt x="802749" y="648103"/>
                </a:lnTo>
                <a:lnTo>
                  <a:pt x="823238" y="608578"/>
                </a:lnTo>
                <a:lnTo>
                  <a:pt x="839633" y="566803"/>
                </a:lnTo>
                <a:lnTo>
                  <a:pt x="851670" y="523041"/>
                </a:lnTo>
                <a:lnTo>
                  <a:pt x="859085" y="477555"/>
                </a:lnTo>
                <a:lnTo>
                  <a:pt x="861616" y="430609"/>
                </a:lnTo>
                <a:lnTo>
                  <a:pt x="859085" y="383668"/>
                </a:lnTo>
                <a:lnTo>
                  <a:pt x="851670" y="338196"/>
                </a:lnTo>
                <a:lnTo>
                  <a:pt x="839633" y="294456"/>
                </a:lnTo>
                <a:lnTo>
                  <a:pt x="823238" y="252709"/>
                </a:lnTo>
                <a:lnTo>
                  <a:pt x="802749" y="213217"/>
                </a:lnTo>
                <a:lnTo>
                  <a:pt x="778428" y="176243"/>
                </a:lnTo>
                <a:lnTo>
                  <a:pt x="750540" y="142049"/>
                </a:lnTo>
                <a:lnTo>
                  <a:pt x="719347" y="110896"/>
                </a:lnTo>
                <a:lnTo>
                  <a:pt x="685113" y="83047"/>
                </a:lnTo>
                <a:lnTo>
                  <a:pt x="648103" y="58763"/>
                </a:lnTo>
                <a:lnTo>
                  <a:pt x="608578" y="38307"/>
                </a:lnTo>
                <a:lnTo>
                  <a:pt x="566802" y="21940"/>
                </a:lnTo>
                <a:lnTo>
                  <a:pt x="523040" y="9926"/>
                </a:lnTo>
                <a:lnTo>
                  <a:pt x="477554" y="2525"/>
                </a:lnTo>
                <a:lnTo>
                  <a:pt x="430608" y="0"/>
                </a:lnTo>
                <a:close/>
              </a:path>
            </a:pathLst>
          </a:custGeom>
          <a:ln w="9525">
            <a:solidFill>
              <a:srgbClr val="15AAE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55502" y="2105804"/>
            <a:ext cx="861602" cy="86160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55502" y="2105804"/>
            <a:ext cx="861694" cy="861694"/>
          </a:xfrm>
          <a:custGeom>
            <a:avLst/>
            <a:gdLst/>
            <a:ahLst/>
            <a:cxnLst/>
            <a:rect l="l" t="t" r="r" b="b"/>
            <a:pathLst>
              <a:path w="861694" h="861694">
                <a:moveTo>
                  <a:pt x="430601" y="0"/>
                </a:moveTo>
                <a:lnTo>
                  <a:pt x="383661" y="2525"/>
                </a:lnTo>
                <a:lnTo>
                  <a:pt x="338190" y="9926"/>
                </a:lnTo>
                <a:lnTo>
                  <a:pt x="294450" y="21940"/>
                </a:lnTo>
                <a:lnTo>
                  <a:pt x="252704" y="38306"/>
                </a:lnTo>
                <a:lnTo>
                  <a:pt x="213214" y="58762"/>
                </a:lnTo>
                <a:lnTo>
                  <a:pt x="176240" y="83045"/>
                </a:lnTo>
                <a:lnTo>
                  <a:pt x="142046" y="110894"/>
                </a:lnTo>
                <a:lnTo>
                  <a:pt x="110894" y="142046"/>
                </a:lnTo>
                <a:lnTo>
                  <a:pt x="83045" y="176240"/>
                </a:lnTo>
                <a:lnTo>
                  <a:pt x="58762" y="213213"/>
                </a:lnTo>
                <a:lnTo>
                  <a:pt x="38306" y="252704"/>
                </a:lnTo>
                <a:lnTo>
                  <a:pt x="21940" y="294450"/>
                </a:lnTo>
                <a:lnTo>
                  <a:pt x="9926" y="338190"/>
                </a:lnTo>
                <a:lnTo>
                  <a:pt x="2525" y="383660"/>
                </a:lnTo>
                <a:lnTo>
                  <a:pt x="0" y="430601"/>
                </a:lnTo>
                <a:lnTo>
                  <a:pt x="2525" y="477546"/>
                </a:lnTo>
                <a:lnTo>
                  <a:pt x="9926" y="523031"/>
                </a:lnTo>
                <a:lnTo>
                  <a:pt x="21940" y="566793"/>
                </a:lnTo>
                <a:lnTo>
                  <a:pt x="38306" y="608567"/>
                </a:lnTo>
                <a:lnTo>
                  <a:pt x="58762" y="648091"/>
                </a:lnTo>
                <a:lnTo>
                  <a:pt x="83045" y="685102"/>
                </a:lnTo>
                <a:lnTo>
                  <a:pt x="110894" y="719334"/>
                </a:lnTo>
                <a:lnTo>
                  <a:pt x="142046" y="750527"/>
                </a:lnTo>
                <a:lnTo>
                  <a:pt x="176240" y="778415"/>
                </a:lnTo>
                <a:lnTo>
                  <a:pt x="213214" y="802735"/>
                </a:lnTo>
                <a:lnTo>
                  <a:pt x="252704" y="823224"/>
                </a:lnTo>
                <a:lnTo>
                  <a:pt x="294450" y="839619"/>
                </a:lnTo>
                <a:lnTo>
                  <a:pt x="338190" y="851655"/>
                </a:lnTo>
                <a:lnTo>
                  <a:pt x="383661" y="859070"/>
                </a:lnTo>
                <a:lnTo>
                  <a:pt x="430601" y="861601"/>
                </a:lnTo>
                <a:lnTo>
                  <a:pt x="477546" y="859070"/>
                </a:lnTo>
                <a:lnTo>
                  <a:pt x="523032" y="851655"/>
                </a:lnTo>
                <a:lnTo>
                  <a:pt x="566793" y="839619"/>
                </a:lnTo>
                <a:lnTo>
                  <a:pt x="608568" y="823224"/>
                </a:lnTo>
                <a:lnTo>
                  <a:pt x="648092" y="802735"/>
                </a:lnTo>
                <a:lnTo>
                  <a:pt x="685102" y="778415"/>
                </a:lnTo>
                <a:lnTo>
                  <a:pt x="719335" y="750527"/>
                </a:lnTo>
                <a:lnTo>
                  <a:pt x="750527" y="719334"/>
                </a:lnTo>
                <a:lnTo>
                  <a:pt x="778415" y="685102"/>
                </a:lnTo>
                <a:lnTo>
                  <a:pt x="802736" y="648091"/>
                </a:lnTo>
                <a:lnTo>
                  <a:pt x="823225" y="608567"/>
                </a:lnTo>
                <a:lnTo>
                  <a:pt x="839619" y="566793"/>
                </a:lnTo>
                <a:lnTo>
                  <a:pt x="851656" y="523031"/>
                </a:lnTo>
                <a:lnTo>
                  <a:pt x="859071" y="477546"/>
                </a:lnTo>
                <a:lnTo>
                  <a:pt x="861602" y="430601"/>
                </a:lnTo>
                <a:lnTo>
                  <a:pt x="859071" y="383660"/>
                </a:lnTo>
                <a:lnTo>
                  <a:pt x="851656" y="338190"/>
                </a:lnTo>
                <a:lnTo>
                  <a:pt x="839619" y="294450"/>
                </a:lnTo>
                <a:lnTo>
                  <a:pt x="823225" y="252704"/>
                </a:lnTo>
                <a:lnTo>
                  <a:pt x="802736" y="213213"/>
                </a:lnTo>
                <a:lnTo>
                  <a:pt x="778415" y="176240"/>
                </a:lnTo>
                <a:lnTo>
                  <a:pt x="750527" y="142046"/>
                </a:lnTo>
                <a:lnTo>
                  <a:pt x="719335" y="110894"/>
                </a:lnTo>
                <a:lnTo>
                  <a:pt x="685102" y="83045"/>
                </a:lnTo>
                <a:lnTo>
                  <a:pt x="648092" y="58762"/>
                </a:lnTo>
                <a:lnTo>
                  <a:pt x="608568" y="38306"/>
                </a:lnTo>
                <a:lnTo>
                  <a:pt x="566793" y="21940"/>
                </a:lnTo>
                <a:lnTo>
                  <a:pt x="523032" y="9926"/>
                </a:lnTo>
                <a:lnTo>
                  <a:pt x="477546" y="2525"/>
                </a:lnTo>
                <a:lnTo>
                  <a:pt x="430601" y="0"/>
                </a:lnTo>
                <a:close/>
              </a:path>
            </a:pathLst>
          </a:custGeom>
          <a:ln w="9525">
            <a:solidFill>
              <a:srgbClr val="15AAEA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3519" y="4834635"/>
            <a:ext cx="182054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5">
                <a:solidFill>
                  <a:srgbClr val="FFFFFF"/>
                </a:solidFill>
                <a:latin typeface="Arial"/>
                <a:cs typeface="Arial"/>
                <a:hlinkClick r:id="rId2"/>
              </a:rPr>
              <a:t>www.classcraft.com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86718" y="4834635"/>
            <a:ext cx="159956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@classcraftgame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29868" y="4834635"/>
            <a:ext cx="271526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5">
                <a:solidFill>
                  <a:srgbClr val="FFFFFF"/>
                </a:solidFill>
                <a:latin typeface="Arial"/>
                <a:cs typeface="Arial"/>
              </a:rPr>
              <a:t>facebook.com/classcraftgame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4212335"/>
            <a:ext cx="911352" cy="9296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68423" y="2072639"/>
            <a:ext cx="1106424" cy="11094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878816" y="2086687"/>
            <a:ext cx="1028701" cy="1028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025534" y="3150107"/>
            <a:ext cx="2736215" cy="7797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1650"/>
              </a:lnSpc>
              <a:spcBef>
                <a:spcPts val="100"/>
              </a:spcBef>
            </a:pPr>
            <a:r>
              <a:rPr dirty="0" sz="1400" b="1">
                <a:latin typeface="Arial"/>
                <a:cs typeface="Arial"/>
              </a:rPr>
              <a:t>Eric</a:t>
            </a:r>
            <a:r>
              <a:rPr dirty="0" sz="1400" spc="-15" b="1">
                <a:latin typeface="Arial"/>
                <a:cs typeface="Arial"/>
              </a:rPr>
              <a:t> </a:t>
            </a:r>
            <a:r>
              <a:rPr dirty="0" sz="1400" spc="-5" b="1">
                <a:latin typeface="Arial"/>
                <a:cs typeface="Arial"/>
              </a:rPr>
              <a:t>Davis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ts val="1410"/>
              </a:lnSpc>
            </a:pPr>
            <a:r>
              <a:rPr dirty="0" sz="1200" spc="-5">
                <a:latin typeface="Arial"/>
                <a:cs typeface="Arial"/>
              </a:rPr>
              <a:t>Head of Learning and District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Innovation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1415"/>
              </a:lnSpc>
              <a:spcBef>
                <a:spcPts val="45"/>
              </a:spcBef>
            </a:pPr>
            <a:r>
              <a:rPr dirty="0" sz="1200" spc="-5">
                <a:latin typeface="Arial"/>
                <a:cs typeface="Arial"/>
              </a:rPr>
              <a:t>Classcraft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1415"/>
              </a:lnSpc>
            </a:pPr>
            <a:r>
              <a:rPr dirty="0" sz="1200" spc="-5" b="1">
                <a:latin typeface="Arial"/>
                <a:cs typeface="Arial"/>
              </a:rPr>
              <a:t>Email: </a:t>
            </a:r>
            <a:r>
              <a:rPr dirty="0" u="sng" sz="12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4"/>
              </a:rPr>
              <a:t>eric@classcraft.com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227064" y="2072639"/>
            <a:ext cx="1106423" cy="11094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236482" y="2086687"/>
            <a:ext cx="1028701" cy="10286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625295" y="3168395"/>
            <a:ext cx="2251710" cy="7797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1650"/>
              </a:lnSpc>
              <a:spcBef>
                <a:spcPts val="100"/>
              </a:spcBef>
            </a:pPr>
            <a:r>
              <a:rPr dirty="0" sz="1400" spc="-5" b="1">
                <a:latin typeface="Arial"/>
                <a:cs typeface="Arial"/>
              </a:rPr>
              <a:t>Kinshasa</a:t>
            </a:r>
            <a:r>
              <a:rPr dirty="0" sz="1400" spc="-45" b="1">
                <a:latin typeface="Arial"/>
                <a:cs typeface="Arial"/>
              </a:rPr>
              <a:t> </a:t>
            </a:r>
            <a:r>
              <a:rPr dirty="0" sz="1400" spc="-5" b="1">
                <a:latin typeface="Arial"/>
                <a:cs typeface="Arial"/>
              </a:rPr>
              <a:t>Msola-Marshall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ts val="1410"/>
              </a:lnSpc>
            </a:pPr>
            <a:r>
              <a:rPr dirty="0" sz="1200" spc="-5">
                <a:latin typeface="Arial"/>
                <a:cs typeface="Arial"/>
              </a:rPr>
              <a:t>PD Specialist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1415"/>
              </a:lnSpc>
              <a:spcBef>
                <a:spcPts val="45"/>
              </a:spcBef>
            </a:pPr>
            <a:r>
              <a:rPr dirty="0" sz="1200" spc="-5">
                <a:latin typeface="Arial"/>
                <a:cs typeface="Arial"/>
              </a:rPr>
              <a:t>Classcraft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1415"/>
              </a:lnSpc>
            </a:pPr>
            <a:r>
              <a:rPr dirty="0" sz="1200" spc="-5" b="1">
                <a:latin typeface="Arial"/>
                <a:cs typeface="Arial"/>
              </a:rPr>
              <a:t>Email:</a:t>
            </a:r>
            <a:r>
              <a:rPr dirty="0" sz="1200" spc="-25" b="1">
                <a:latin typeface="Arial"/>
                <a:cs typeface="Arial"/>
              </a:rPr>
              <a:t> </a:t>
            </a:r>
            <a:r>
              <a:rPr dirty="0" u="sng" sz="12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7"/>
              </a:rPr>
              <a:t>kinshasa@classcraft.com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88512" y="4259579"/>
            <a:ext cx="5961380" cy="800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latin typeface="Arial"/>
                <a:cs typeface="Arial"/>
              </a:rPr>
              <a:t>Learn more about </a:t>
            </a:r>
            <a:r>
              <a:rPr dirty="0" sz="1400" spc="-5" b="1">
                <a:latin typeface="Arial"/>
                <a:cs typeface="Arial"/>
              </a:rPr>
              <a:t>Classcraft </a:t>
            </a:r>
            <a:r>
              <a:rPr dirty="0" sz="1400" spc="-5">
                <a:latin typeface="Arial"/>
                <a:cs typeface="Arial"/>
              </a:rPr>
              <a:t>at </a:t>
            </a:r>
            <a:r>
              <a:rPr dirty="0" u="sng" sz="1400" spc="-5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8"/>
              </a:rPr>
              <a:t>www.classcraft.com</a:t>
            </a:r>
            <a:r>
              <a:rPr dirty="0" sz="1400" spc="-5" b="1">
                <a:solidFill>
                  <a:srgbClr val="0000FF"/>
                </a:solidFill>
                <a:latin typeface="Arial"/>
                <a:cs typeface="Arial"/>
                <a:hlinkClick r:id="rId8"/>
              </a:rPr>
              <a:t> </a:t>
            </a:r>
            <a:r>
              <a:rPr dirty="0" sz="1400">
                <a:latin typeface="Arial"/>
                <a:cs typeface="Arial"/>
              </a:rPr>
              <a:t>&amp;</a:t>
            </a:r>
            <a:r>
              <a:rPr dirty="0" sz="1400" spc="-40">
                <a:latin typeface="Arial"/>
                <a:cs typeface="Arial"/>
              </a:rPr>
              <a:t> </a:t>
            </a:r>
            <a:r>
              <a:rPr dirty="0" u="sng" sz="1400" spc="-5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@classcraftgame</a:t>
            </a:r>
            <a:endParaRPr sz="1400">
              <a:latin typeface="Arial"/>
              <a:cs typeface="Arial"/>
            </a:endParaRPr>
          </a:p>
          <a:p>
            <a:pPr algn="ctr" marL="5715">
              <a:lnSpc>
                <a:spcPts val="1630"/>
              </a:lnSpc>
              <a:spcBef>
                <a:spcPts val="1150"/>
              </a:spcBef>
            </a:pPr>
            <a:r>
              <a:rPr dirty="0" sz="1400" spc="-5">
                <a:latin typeface="Arial"/>
                <a:cs typeface="Arial"/>
              </a:rPr>
              <a:t>Give us your feedback on this edWebinar! </a:t>
            </a:r>
            <a:r>
              <a:rPr dirty="0" sz="1400">
                <a:latin typeface="Arial"/>
                <a:cs typeface="Arial"/>
              </a:rPr>
              <a:t>Click </a:t>
            </a:r>
            <a:r>
              <a:rPr dirty="0" sz="1400" spc="-5">
                <a:latin typeface="Arial"/>
                <a:cs typeface="Arial"/>
              </a:rPr>
              <a:t>on this link </a:t>
            </a:r>
            <a:r>
              <a:rPr dirty="0" sz="1400">
                <a:latin typeface="Arial"/>
                <a:cs typeface="Arial"/>
              </a:rPr>
              <a:t>in </a:t>
            </a:r>
            <a:r>
              <a:rPr dirty="0" sz="1400" spc="-5">
                <a:latin typeface="Arial"/>
                <a:cs typeface="Arial"/>
              </a:rPr>
              <a:t>the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 spc="-5">
                <a:latin typeface="Arial"/>
                <a:cs typeface="Arial"/>
              </a:rPr>
              <a:t>chat:</a:t>
            </a:r>
            <a:endParaRPr sz="1400">
              <a:latin typeface="Arial"/>
              <a:cs typeface="Arial"/>
            </a:endParaRPr>
          </a:p>
          <a:p>
            <a:pPr algn="ctr" marL="5080">
              <a:lnSpc>
                <a:spcPts val="1630"/>
              </a:lnSpc>
            </a:pPr>
            <a:r>
              <a:rPr dirty="0" u="sng" sz="1400" spc="-5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tinyurl.com/edWebinarEval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1057655"/>
            <a:ext cx="9144000" cy="6614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0" y="1064737"/>
            <a:ext cx="9144000" cy="598170"/>
          </a:xfrm>
          <a:custGeom>
            <a:avLst/>
            <a:gdLst/>
            <a:ahLst/>
            <a:cxnLst/>
            <a:rect l="l" t="t" r="r" b="b"/>
            <a:pathLst>
              <a:path w="9144000" h="598169">
                <a:moveTo>
                  <a:pt x="0" y="0"/>
                </a:moveTo>
                <a:lnTo>
                  <a:pt x="0" y="598077"/>
                </a:lnTo>
                <a:lnTo>
                  <a:pt x="9144000" y="598077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CE6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782934" y="1163828"/>
            <a:ext cx="359473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Thank you for</a:t>
            </a:r>
            <a:r>
              <a:rPr dirty="0" spc="-50"/>
              <a:t> </a:t>
            </a:r>
            <a:r>
              <a:rPr dirty="0" spc="-5"/>
              <a:t>attending!</a:t>
            </a:r>
          </a:p>
        </p:txBody>
      </p:sp>
      <p:sp>
        <p:nvSpPr>
          <p:cNvPr id="12" name="object 12"/>
          <p:cNvSpPr/>
          <p:nvPr/>
        </p:nvSpPr>
        <p:spPr>
          <a:xfrm>
            <a:off x="451104" y="271272"/>
            <a:ext cx="1402080" cy="52425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775959" y="301752"/>
            <a:ext cx="2941320" cy="4632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7072"/>
            <a:ext cx="9144000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" y="962502"/>
            <a:ext cx="9144000" cy="598170"/>
          </a:xfrm>
          <a:custGeom>
            <a:avLst/>
            <a:gdLst/>
            <a:ahLst/>
            <a:cxnLst/>
            <a:rect l="l" t="t" r="r" b="b"/>
            <a:pathLst>
              <a:path w="9144000" h="598169">
                <a:moveTo>
                  <a:pt x="0" y="598076"/>
                </a:moveTo>
                <a:lnTo>
                  <a:pt x="9144001" y="598076"/>
                </a:lnTo>
                <a:lnTo>
                  <a:pt x="9144001" y="0"/>
                </a:lnTo>
                <a:lnTo>
                  <a:pt x="0" y="0"/>
                </a:lnTo>
                <a:lnTo>
                  <a:pt x="0" y="598076"/>
                </a:lnTo>
                <a:close/>
              </a:path>
            </a:pathLst>
          </a:custGeom>
          <a:solidFill>
            <a:srgbClr val="DCE6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92287" y="1075435"/>
            <a:ext cx="555942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Join edWeb </a:t>
            </a:r>
            <a:r>
              <a:rPr dirty="0"/>
              <a:t>to </a:t>
            </a:r>
            <a:r>
              <a:rPr dirty="0" spc="-5"/>
              <a:t>Get Your </a:t>
            </a:r>
            <a:r>
              <a:rPr dirty="0"/>
              <a:t>CE</a:t>
            </a:r>
            <a:r>
              <a:rPr dirty="0" spc="-35"/>
              <a:t> </a:t>
            </a:r>
            <a:r>
              <a:rPr dirty="0" spc="-5"/>
              <a:t>Certificate</a:t>
            </a:r>
          </a:p>
        </p:txBody>
      </p:sp>
      <p:sp>
        <p:nvSpPr>
          <p:cNvPr id="5" name="object 5"/>
          <p:cNvSpPr/>
          <p:nvPr/>
        </p:nvSpPr>
        <p:spPr>
          <a:xfrm>
            <a:off x="451104" y="271272"/>
            <a:ext cx="1402080" cy="5242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43127" y="1560575"/>
            <a:ext cx="3596640" cy="25755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39438" y="1755867"/>
            <a:ext cx="3006399" cy="19877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45281" y="1990851"/>
            <a:ext cx="8062595" cy="3028950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marL="3794125" marR="202565">
              <a:lnSpc>
                <a:spcPct val="101200"/>
              </a:lnSpc>
              <a:spcBef>
                <a:spcPts val="65"/>
              </a:spcBef>
            </a:pPr>
            <a:r>
              <a:rPr dirty="0" sz="2200" spc="-5">
                <a:latin typeface="Arial"/>
                <a:cs typeface="Arial"/>
              </a:rPr>
              <a:t>Your personalized CE certificate  will </a:t>
            </a:r>
            <a:r>
              <a:rPr dirty="0" sz="2200">
                <a:latin typeface="Arial"/>
                <a:cs typeface="Arial"/>
              </a:rPr>
              <a:t>be posted to your </a:t>
            </a:r>
            <a:r>
              <a:rPr dirty="0" sz="2200" spc="-5">
                <a:latin typeface="Arial"/>
                <a:cs typeface="Arial"/>
              </a:rPr>
              <a:t>edWebinar  transcript </a:t>
            </a:r>
            <a:r>
              <a:rPr dirty="0" sz="2200">
                <a:latin typeface="Arial"/>
                <a:cs typeface="Arial"/>
              </a:rPr>
              <a:t>by the end of the next  </a:t>
            </a:r>
            <a:r>
              <a:rPr dirty="0" sz="2200" spc="-5">
                <a:latin typeface="Arial"/>
                <a:cs typeface="Arial"/>
              </a:rPr>
              <a:t>business </a:t>
            </a:r>
            <a:r>
              <a:rPr dirty="0" sz="2200">
                <a:latin typeface="Arial"/>
                <a:cs typeface="Arial"/>
              </a:rPr>
              <a:t>day.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>
              <a:latin typeface="Times New Roman"/>
              <a:cs typeface="Times New Roman"/>
            </a:endParaRPr>
          </a:p>
          <a:p>
            <a:pPr algn="ctr" marL="12700" marR="5080">
              <a:lnSpc>
                <a:spcPct val="100000"/>
              </a:lnSpc>
            </a:pPr>
            <a:r>
              <a:rPr dirty="0" sz="2000">
                <a:latin typeface="Arial"/>
                <a:cs typeface="Arial"/>
              </a:rPr>
              <a:t>Join </a:t>
            </a:r>
            <a:r>
              <a:rPr dirty="0" sz="2000" spc="-5">
                <a:latin typeface="Arial"/>
                <a:cs typeface="Arial"/>
              </a:rPr>
              <a:t>the community </a:t>
            </a:r>
            <a:r>
              <a:rPr dirty="0" sz="2000">
                <a:latin typeface="Arial"/>
                <a:cs typeface="Arial"/>
              </a:rPr>
              <a:t>and go </a:t>
            </a:r>
            <a:r>
              <a:rPr dirty="0" sz="2000" spc="-5">
                <a:latin typeface="Arial"/>
                <a:cs typeface="Arial"/>
              </a:rPr>
              <a:t>to the </a:t>
            </a:r>
            <a:r>
              <a:rPr dirty="0" sz="2000">
                <a:latin typeface="Arial"/>
                <a:cs typeface="Arial"/>
              </a:rPr>
              <a:t>edWebinar archives </a:t>
            </a:r>
            <a:r>
              <a:rPr dirty="0" sz="2000" spc="-5">
                <a:latin typeface="Arial"/>
                <a:cs typeface="Arial"/>
              </a:rPr>
              <a:t>for the</a:t>
            </a:r>
            <a:r>
              <a:rPr dirty="0" sz="2000" spc="-8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recording,  </a:t>
            </a:r>
            <a:r>
              <a:rPr dirty="0" sz="2000">
                <a:latin typeface="Arial"/>
                <a:cs typeface="Arial"/>
              </a:rPr>
              <a:t>slides, chat log, and any </a:t>
            </a:r>
            <a:r>
              <a:rPr dirty="0" sz="2000" spc="-5">
                <a:latin typeface="Arial"/>
                <a:cs typeface="Arial"/>
              </a:rPr>
              <a:t>resources after this</a:t>
            </a:r>
            <a:r>
              <a:rPr dirty="0" sz="2000" spc="-8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edWebinar.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  <a:tabLst>
                <a:tab pos="956944" algn="l"/>
              </a:tabLst>
            </a:pPr>
            <a:r>
              <a:rPr dirty="0" sz="2000">
                <a:latin typeface="Arial"/>
                <a:cs typeface="Arial"/>
              </a:rPr>
              <a:t>Join</a:t>
            </a:r>
            <a:r>
              <a:rPr dirty="0" sz="2000" spc="-1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at:	</a:t>
            </a:r>
            <a:r>
              <a:rPr dirty="0" u="heavy" sz="2000" spc="-10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6"/>
              </a:rPr>
              <a:t>www.edweb.net/gaming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7072"/>
            <a:ext cx="9144000" cy="8564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962500"/>
            <a:ext cx="9144000" cy="793750"/>
          </a:xfrm>
          <a:custGeom>
            <a:avLst/>
            <a:gdLst/>
            <a:ahLst/>
            <a:cxnLst/>
            <a:rect l="l" t="t" r="r" b="b"/>
            <a:pathLst>
              <a:path w="9144000" h="793750">
                <a:moveTo>
                  <a:pt x="0" y="793676"/>
                </a:moveTo>
                <a:lnTo>
                  <a:pt x="9144001" y="793676"/>
                </a:lnTo>
                <a:lnTo>
                  <a:pt x="9144001" y="0"/>
                </a:lnTo>
                <a:lnTo>
                  <a:pt x="0" y="0"/>
                </a:lnTo>
                <a:lnTo>
                  <a:pt x="0" y="793676"/>
                </a:lnTo>
                <a:close/>
              </a:path>
            </a:pathLst>
          </a:custGeom>
          <a:solidFill>
            <a:srgbClr val="DCE6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Game-Based</a:t>
            </a:r>
            <a:r>
              <a:rPr dirty="0" spc="-45"/>
              <a:t> </a:t>
            </a:r>
            <a:r>
              <a:rPr dirty="0" spc="-5"/>
              <a:t>Learning</a:t>
            </a:r>
          </a:p>
        </p:txBody>
      </p:sp>
      <p:sp>
        <p:nvSpPr>
          <p:cNvPr id="5" name="object 5"/>
          <p:cNvSpPr/>
          <p:nvPr/>
        </p:nvSpPr>
        <p:spPr>
          <a:xfrm>
            <a:off x="451104" y="271272"/>
            <a:ext cx="1402080" cy="5242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713776" y="2966211"/>
            <a:ext cx="3108960" cy="1866900"/>
          </a:xfrm>
          <a:prstGeom prst="rect">
            <a:avLst/>
          </a:prstGeom>
        </p:spPr>
        <p:txBody>
          <a:bodyPr wrap="square" lIns="0" tIns="13779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85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1600" spc="-5">
                <a:latin typeface="Arial"/>
                <a:cs typeface="Arial"/>
              </a:rPr>
              <a:t>View edWebinar</a:t>
            </a:r>
            <a:r>
              <a:rPr dirty="0" sz="1600" spc="-10">
                <a:latin typeface="Arial"/>
                <a:cs typeface="Arial"/>
              </a:rPr>
              <a:t> </a:t>
            </a:r>
            <a:r>
              <a:rPr dirty="0" sz="1600" spc="-5">
                <a:latin typeface="Arial"/>
                <a:cs typeface="Arial"/>
              </a:rPr>
              <a:t>recordings</a:t>
            </a:r>
            <a:endParaRPr sz="16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98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1600" spc="-5">
                <a:latin typeface="Arial"/>
                <a:cs typeface="Arial"/>
              </a:rPr>
              <a:t>Earn CE Certificates</a:t>
            </a:r>
            <a:endParaRPr sz="16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985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1600" spc="-10">
                <a:latin typeface="Arial"/>
                <a:cs typeface="Arial"/>
              </a:rPr>
              <a:t>Download </a:t>
            </a:r>
            <a:r>
              <a:rPr dirty="0" sz="1600" spc="-5">
                <a:latin typeface="Arial"/>
                <a:cs typeface="Arial"/>
              </a:rPr>
              <a:t>slides and chat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 spc="-5">
                <a:latin typeface="Arial"/>
                <a:cs typeface="Arial"/>
              </a:rPr>
              <a:t>logs</a:t>
            </a:r>
            <a:endParaRPr sz="16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96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1600" spc="-5">
                <a:latin typeface="Arial"/>
                <a:cs typeface="Arial"/>
              </a:rPr>
              <a:t>Join </a:t>
            </a:r>
            <a:r>
              <a:rPr dirty="0" sz="1600" spc="-10">
                <a:latin typeface="Arial"/>
                <a:cs typeface="Arial"/>
              </a:rPr>
              <a:t>online</a:t>
            </a:r>
            <a:r>
              <a:rPr dirty="0" sz="1600" spc="-5">
                <a:latin typeface="Arial"/>
                <a:cs typeface="Arial"/>
              </a:rPr>
              <a:t> discussions</a:t>
            </a:r>
            <a:endParaRPr sz="16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985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1600">
                <a:latin typeface="Arial"/>
                <a:cs typeface="Arial"/>
              </a:rPr>
              <a:t>Get free </a:t>
            </a:r>
            <a:r>
              <a:rPr dirty="0" sz="1600" spc="-5">
                <a:latin typeface="Arial"/>
                <a:cs typeface="Arial"/>
              </a:rPr>
              <a:t>resources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40640" rIns="0" bIns="0" rtlCol="0" vert="horz">
            <a:spAutoFit/>
          </a:bodyPr>
          <a:lstStyle/>
          <a:p>
            <a:pPr algn="ctr" marL="1504950">
              <a:lnSpc>
                <a:spcPct val="100000"/>
              </a:lnSpc>
              <a:spcBef>
                <a:spcPts val="320"/>
              </a:spcBef>
            </a:pPr>
            <a:r>
              <a:rPr dirty="0" spc="-5"/>
              <a:t>Join the community </a:t>
            </a:r>
            <a:r>
              <a:rPr dirty="0"/>
              <a:t>on </a:t>
            </a:r>
            <a:r>
              <a:rPr dirty="0" spc="-5"/>
              <a:t>edWeb </a:t>
            </a:r>
            <a:r>
              <a:rPr dirty="0"/>
              <a:t>– </a:t>
            </a:r>
            <a:r>
              <a:rPr dirty="0" spc="-10"/>
              <a:t>it’s</a:t>
            </a:r>
            <a:r>
              <a:rPr dirty="0" spc="-55"/>
              <a:t> </a:t>
            </a:r>
            <a:r>
              <a:rPr dirty="0" spc="-5"/>
              <a:t>free!</a:t>
            </a:r>
          </a:p>
          <a:p>
            <a:pPr algn="ctr" marL="1505585">
              <a:lnSpc>
                <a:spcPct val="100000"/>
              </a:lnSpc>
              <a:spcBef>
                <a:spcPts val="200"/>
              </a:spcBef>
            </a:pPr>
            <a:r>
              <a:rPr dirty="0" u="heavy" sz="18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www.edweb.net/gaming</a:t>
            </a:r>
            <a:endParaRPr sz="1800"/>
          </a:p>
          <a:p>
            <a:pPr marL="12700">
              <a:lnSpc>
                <a:spcPct val="100000"/>
              </a:lnSpc>
              <a:spcBef>
                <a:spcPts val="1595"/>
              </a:spcBef>
            </a:pPr>
            <a:r>
              <a:rPr dirty="0" sz="1600" spc="-5" b="0">
                <a:solidFill>
                  <a:srgbClr val="000000"/>
                </a:solidFill>
                <a:latin typeface="Arial"/>
                <a:cs typeface="Arial"/>
              </a:rPr>
              <a:t>Here are some of </a:t>
            </a:r>
            <a:r>
              <a:rPr dirty="0" sz="1600" b="0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dirty="0" sz="1600" spc="-5" b="0">
                <a:solidFill>
                  <a:srgbClr val="000000"/>
                </a:solidFill>
                <a:latin typeface="Arial"/>
                <a:cs typeface="Arial"/>
              </a:rPr>
              <a:t>many</a:t>
            </a:r>
            <a:r>
              <a:rPr dirty="0" sz="1600" spc="30" b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1600" spc="-5" b="0">
                <a:solidFill>
                  <a:srgbClr val="000000"/>
                </a:solidFill>
                <a:latin typeface="Arial"/>
                <a:cs typeface="Arial"/>
              </a:rPr>
              <a:t>benefits</a:t>
            </a:r>
            <a:r>
              <a:rPr dirty="0" sz="1600" spc="-5" b="0">
                <a:latin typeface="Arial"/>
                <a:cs typeface="Arial"/>
              </a:rPr>
              <a:t>: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25332" y="4214876"/>
            <a:ext cx="2551430" cy="56515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algn="ctr" marL="12700" marR="5080">
              <a:lnSpc>
                <a:spcPts val="1420"/>
              </a:lnSpc>
              <a:spcBef>
                <a:spcPts val="165"/>
              </a:spcBef>
            </a:pPr>
            <a:r>
              <a:rPr dirty="0" sz="1200" spc="-5">
                <a:latin typeface="Arial"/>
                <a:cs typeface="Arial"/>
              </a:rPr>
              <a:t>Click on this image for the edWebinar  recordings,</a:t>
            </a:r>
            <a:r>
              <a:rPr dirty="0" sz="120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slides,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1345"/>
              </a:lnSpc>
            </a:pPr>
            <a:r>
              <a:rPr dirty="0" sz="1200" spc="-5">
                <a:latin typeface="Arial"/>
                <a:cs typeface="Arial"/>
              </a:rPr>
              <a:t>chat logs, and</a:t>
            </a:r>
            <a:r>
              <a:rPr dirty="0" sz="120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resources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889741" y="2837073"/>
            <a:ext cx="2422293" cy="13325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775959" y="301752"/>
            <a:ext cx="2941320" cy="4632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7072"/>
            <a:ext cx="9144000" cy="661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" y="962502"/>
            <a:ext cx="9144000" cy="598170"/>
          </a:xfrm>
          <a:custGeom>
            <a:avLst/>
            <a:gdLst/>
            <a:ahLst/>
            <a:cxnLst/>
            <a:rect l="l" t="t" r="r" b="b"/>
            <a:pathLst>
              <a:path w="9144000" h="598169">
                <a:moveTo>
                  <a:pt x="0" y="598076"/>
                </a:moveTo>
                <a:lnTo>
                  <a:pt x="9144001" y="598076"/>
                </a:lnTo>
                <a:lnTo>
                  <a:pt x="9144001" y="0"/>
                </a:lnTo>
                <a:lnTo>
                  <a:pt x="0" y="0"/>
                </a:lnTo>
                <a:lnTo>
                  <a:pt x="0" y="598076"/>
                </a:lnTo>
                <a:close/>
              </a:path>
            </a:pathLst>
          </a:custGeom>
          <a:solidFill>
            <a:srgbClr val="DCE6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92287" y="1075435"/>
            <a:ext cx="555942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Join edWeb </a:t>
            </a:r>
            <a:r>
              <a:rPr dirty="0"/>
              <a:t>to </a:t>
            </a:r>
            <a:r>
              <a:rPr dirty="0" spc="-5"/>
              <a:t>Get Your </a:t>
            </a:r>
            <a:r>
              <a:rPr dirty="0"/>
              <a:t>CE</a:t>
            </a:r>
            <a:r>
              <a:rPr dirty="0" spc="-35"/>
              <a:t> </a:t>
            </a:r>
            <a:r>
              <a:rPr dirty="0" spc="-5"/>
              <a:t>Certificate</a:t>
            </a:r>
          </a:p>
        </p:txBody>
      </p:sp>
      <p:sp>
        <p:nvSpPr>
          <p:cNvPr id="5" name="object 5"/>
          <p:cNvSpPr/>
          <p:nvPr/>
        </p:nvSpPr>
        <p:spPr>
          <a:xfrm>
            <a:off x="451104" y="271272"/>
            <a:ext cx="1402080" cy="5242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43127" y="1560575"/>
            <a:ext cx="3596640" cy="25755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39438" y="1755867"/>
            <a:ext cx="3006399" cy="19877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45281" y="1990851"/>
            <a:ext cx="8062595" cy="3028950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marL="3794125" marR="202565">
              <a:lnSpc>
                <a:spcPct val="101200"/>
              </a:lnSpc>
              <a:spcBef>
                <a:spcPts val="65"/>
              </a:spcBef>
            </a:pPr>
            <a:r>
              <a:rPr dirty="0" sz="2200" spc="-5">
                <a:latin typeface="Arial"/>
                <a:cs typeface="Arial"/>
              </a:rPr>
              <a:t>Your personalized CE certificate  will </a:t>
            </a:r>
            <a:r>
              <a:rPr dirty="0" sz="2200">
                <a:latin typeface="Arial"/>
                <a:cs typeface="Arial"/>
              </a:rPr>
              <a:t>be posted to your </a:t>
            </a:r>
            <a:r>
              <a:rPr dirty="0" sz="2200" spc="-5">
                <a:latin typeface="Arial"/>
                <a:cs typeface="Arial"/>
              </a:rPr>
              <a:t>edWebinar  transcript </a:t>
            </a:r>
            <a:r>
              <a:rPr dirty="0" sz="2200">
                <a:latin typeface="Arial"/>
                <a:cs typeface="Arial"/>
              </a:rPr>
              <a:t>by the end of the next  </a:t>
            </a:r>
            <a:r>
              <a:rPr dirty="0" sz="2200" spc="-5">
                <a:latin typeface="Arial"/>
                <a:cs typeface="Arial"/>
              </a:rPr>
              <a:t>business </a:t>
            </a:r>
            <a:r>
              <a:rPr dirty="0" sz="2200">
                <a:latin typeface="Arial"/>
                <a:cs typeface="Arial"/>
              </a:rPr>
              <a:t>day.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>
              <a:latin typeface="Times New Roman"/>
              <a:cs typeface="Times New Roman"/>
            </a:endParaRPr>
          </a:p>
          <a:p>
            <a:pPr algn="ctr" marL="12700" marR="5080">
              <a:lnSpc>
                <a:spcPct val="100000"/>
              </a:lnSpc>
            </a:pPr>
            <a:r>
              <a:rPr dirty="0" sz="2000">
                <a:latin typeface="Arial"/>
                <a:cs typeface="Arial"/>
              </a:rPr>
              <a:t>Join </a:t>
            </a:r>
            <a:r>
              <a:rPr dirty="0" sz="2000" spc="-5">
                <a:latin typeface="Arial"/>
                <a:cs typeface="Arial"/>
              </a:rPr>
              <a:t>the community </a:t>
            </a:r>
            <a:r>
              <a:rPr dirty="0" sz="2000">
                <a:latin typeface="Arial"/>
                <a:cs typeface="Arial"/>
              </a:rPr>
              <a:t>and go </a:t>
            </a:r>
            <a:r>
              <a:rPr dirty="0" sz="2000" spc="-5">
                <a:latin typeface="Arial"/>
                <a:cs typeface="Arial"/>
              </a:rPr>
              <a:t>to the </a:t>
            </a:r>
            <a:r>
              <a:rPr dirty="0" sz="2000">
                <a:latin typeface="Arial"/>
                <a:cs typeface="Arial"/>
              </a:rPr>
              <a:t>edWebinar archives </a:t>
            </a:r>
            <a:r>
              <a:rPr dirty="0" sz="2000" spc="-5">
                <a:latin typeface="Arial"/>
                <a:cs typeface="Arial"/>
              </a:rPr>
              <a:t>for the</a:t>
            </a:r>
            <a:r>
              <a:rPr dirty="0" sz="2000" spc="-8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recording,  </a:t>
            </a:r>
            <a:r>
              <a:rPr dirty="0" sz="2000">
                <a:latin typeface="Arial"/>
                <a:cs typeface="Arial"/>
              </a:rPr>
              <a:t>slides, chat log, and any </a:t>
            </a:r>
            <a:r>
              <a:rPr dirty="0" sz="2000" spc="-5">
                <a:latin typeface="Arial"/>
                <a:cs typeface="Arial"/>
              </a:rPr>
              <a:t>resources after this</a:t>
            </a:r>
            <a:r>
              <a:rPr dirty="0" sz="2000" spc="-8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edWebinar.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  <a:tabLst>
                <a:tab pos="956944" algn="l"/>
              </a:tabLst>
            </a:pPr>
            <a:r>
              <a:rPr dirty="0" sz="2000">
                <a:latin typeface="Arial"/>
                <a:cs typeface="Arial"/>
              </a:rPr>
              <a:t>Join</a:t>
            </a:r>
            <a:r>
              <a:rPr dirty="0" sz="2000" spc="-10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at:	</a:t>
            </a:r>
            <a:r>
              <a:rPr dirty="0" u="heavy" sz="2000" spc="-10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6"/>
              </a:rPr>
              <a:t>www.edweb.net/gaming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7072"/>
            <a:ext cx="9144000" cy="8564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962500"/>
            <a:ext cx="9144000" cy="793750"/>
          </a:xfrm>
          <a:custGeom>
            <a:avLst/>
            <a:gdLst/>
            <a:ahLst/>
            <a:cxnLst/>
            <a:rect l="l" t="t" r="r" b="b"/>
            <a:pathLst>
              <a:path w="9144000" h="793750">
                <a:moveTo>
                  <a:pt x="0" y="793676"/>
                </a:moveTo>
                <a:lnTo>
                  <a:pt x="9144001" y="793676"/>
                </a:lnTo>
                <a:lnTo>
                  <a:pt x="9144001" y="0"/>
                </a:lnTo>
                <a:lnTo>
                  <a:pt x="0" y="0"/>
                </a:lnTo>
                <a:lnTo>
                  <a:pt x="0" y="793676"/>
                </a:lnTo>
                <a:close/>
              </a:path>
            </a:pathLst>
          </a:custGeom>
          <a:solidFill>
            <a:srgbClr val="DCE6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Game-Based</a:t>
            </a:r>
            <a:r>
              <a:rPr dirty="0" spc="-45"/>
              <a:t> </a:t>
            </a:r>
            <a:r>
              <a:rPr dirty="0" spc="-5"/>
              <a:t>Learning</a:t>
            </a:r>
          </a:p>
        </p:txBody>
      </p:sp>
      <p:sp>
        <p:nvSpPr>
          <p:cNvPr id="5" name="object 5"/>
          <p:cNvSpPr/>
          <p:nvPr/>
        </p:nvSpPr>
        <p:spPr>
          <a:xfrm>
            <a:off x="451104" y="271272"/>
            <a:ext cx="1402080" cy="5242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713776" y="2966211"/>
            <a:ext cx="3108960" cy="1866900"/>
          </a:xfrm>
          <a:prstGeom prst="rect">
            <a:avLst/>
          </a:prstGeom>
        </p:spPr>
        <p:txBody>
          <a:bodyPr wrap="square" lIns="0" tIns="13779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85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1600" spc="-5">
                <a:latin typeface="Arial"/>
                <a:cs typeface="Arial"/>
              </a:rPr>
              <a:t>View edWebinar</a:t>
            </a:r>
            <a:r>
              <a:rPr dirty="0" sz="1600" spc="-10">
                <a:latin typeface="Arial"/>
                <a:cs typeface="Arial"/>
              </a:rPr>
              <a:t> </a:t>
            </a:r>
            <a:r>
              <a:rPr dirty="0" sz="1600" spc="-5">
                <a:latin typeface="Arial"/>
                <a:cs typeface="Arial"/>
              </a:rPr>
              <a:t>recordings</a:t>
            </a:r>
            <a:endParaRPr sz="16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98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1600" spc="-5">
                <a:latin typeface="Arial"/>
                <a:cs typeface="Arial"/>
              </a:rPr>
              <a:t>Earn CE Certificates</a:t>
            </a:r>
            <a:endParaRPr sz="16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985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1600" spc="-10">
                <a:latin typeface="Arial"/>
                <a:cs typeface="Arial"/>
              </a:rPr>
              <a:t>Download </a:t>
            </a:r>
            <a:r>
              <a:rPr dirty="0" sz="1600" spc="-5">
                <a:latin typeface="Arial"/>
                <a:cs typeface="Arial"/>
              </a:rPr>
              <a:t>slides and chat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 spc="-5">
                <a:latin typeface="Arial"/>
                <a:cs typeface="Arial"/>
              </a:rPr>
              <a:t>logs</a:t>
            </a:r>
            <a:endParaRPr sz="16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960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1600" spc="-5">
                <a:latin typeface="Arial"/>
                <a:cs typeface="Arial"/>
              </a:rPr>
              <a:t>Join </a:t>
            </a:r>
            <a:r>
              <a:rPr dirty="0" sz="1600" spc="-10">
                <a:latin typeface="Arial"/>
                <a:cs typeface="Arial"/>
              </a:rPr>
              <a:t>online</a:t>
            </a:r>
            <a:r>
              <a:rPr dirty="0" sz="1600" spc="-5">
                <a:latin typeface="Arial"/>
                <a:cs typeface="Arial"/>
              </a:rPr>
              <a:t> discussions</a:t>
            </a:r>
            <a:endParaRPr sz="16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985"/>
              </a:spcBef>
              <a:buChar char="•"/>
              <a:tabLst>
                <a:tab pos="354965" algn="l"/>
                <a:tab pos="355600" algn="l"/>
              </a:tabLst>
            </a:pPr>
            <a:r>
              <a:rPr dirty="0" sz="1600">
                <a:latin typeface="Arial"/>
                <a:cs typeface="Arial"/>
              </a:rPr>
              <a:t>Get free </a:t>
            </a:r>
            <a:r>
              <a:rPr dirty="0" sz="1600" spc="-5">
                <a:latin typeface="Arial"/>
                <a:cs typeface="Arial"/>
              </a:rPr>
              <a:t>resources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40640" rIns="0" bIns="0" rtlCol="0" vert="horz">
            <a:spAutoFit/>
          </a:bodyPr>
          <a:lstStyle/>
          <a:p>
            <a:pPr algn="ctr" marL="1504950">
              <a:lnSpc>
                <a:spcPct val="100000"/>
              </a:lnSpc>
              <a:spcBef>
                <a:spcPts val="320"/>
              </a:spcBef>
            </a:pPr>
            <a:r>
              <a:rPr dirty="0" spc="-5"/>
              <a:t>Join the community </a:t>
            </a:r>
            <a:r>
              <a:rPr dirty="0"/>
              <a:t>on </a:t>
            </a:r>
            <a:r>
              <a:rPr dirty="0" spc="-5"/>
              <a:t>edWeb </a:t>
            </a:r>
            <a:r>
              <a:rPr dirty="0"/>
              <a:t>– </a:t>
            </a:r>
            <a:r>
              <a:rPr dirty="0" spc="-10"/>
              <a:t>it’s</a:t>
            </a:r>
            <a:r>
              <a:rPr dirty="0" spc="-55"/>
              <a:t> </a:t>
            </a:r>
            <a:r>
              <a:rPr dirty="0" spc="-5"/>
              <a:t>free!</a:t>
            </a:r>
          </a:p>
          <a:p>
            <a:pPr algn="ctr" marL="1505585">
              <a:lnSpc>
                <a:spcPct val="100000"/>
              </a:lnSpc>
              <a:spcBef>
                <a:spcPts val="200"/>
              </a:spcBef>
            </a:pPr>
            <a:r>
              <a:rPr dirty="0" u="heavy" sz="18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www.edweb.net/gaming</a:t>
            </a:r>
            <a:endParaRPr sz="1800"/>
          </a:p>
          <a:p>
            <a:pPr marL="12700">
              <a:lnSpc>
                <a:spcPct val="100000"/>
              </a:lnSpc>
              <a:spcBef>
                <a:spcPts val="1595"/>
              </a:spcBef>
            </a:pPr>
            <a:r>
              <a:rPr dirty="0" sz="1600" spc="-5" b="0">
                <a:solidFill>
                  <a:srgbClr val="000000"/>
                </a:solidFill>
                <a:latin typeface="Arial"/>
                <a:cs typeface="Arial"/>
              </a:rPr>
              <a:t>Here are some of </a:t>
            </a:r>
            <a:r>
              <a:rPr dirty="0" sz="1600" b="0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dirty="0" sz="1600" spc="-5" b="0">
                <a:solidFill>
                  <a:srgbClr val="000000"/>
                </a:solidFill>
                <a:latin typeface="Arial"/>
                <a:cs typeface="Arial"/>
              </a:rPr>
              <a:t>many</a:t>
            </a:r>
            <a:r>
              <a:rPr dirty="0" sz="1600" spc="30" b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1600" spc="-5" b="0">
                <a:solidFill>
                  <a:srgbClr val="000000"/>
                </a:solidFill>
                <a:latin typeface="Arial"/>
                <a:cs typeface="Arial"/>
              </a:rPr>
              <a:t>benefits</a:t>
            </a:r>
            <a:r>
              <a:rPr dirty="0" sz="1600" spc="-5" b="0">
                <a:latin typeface="Arial"/>
                <a:cs typeface="Arial"/>
              </a:rPr>
              <a:t>: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25332" y="4214876"/>
            <a:ext cx="2551430" cy="56515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algn="ctr" marL="12700" marR="5080">
              <a:lnSpc>
                <a:spcPts val="1420"/>
              </a:lnSpc>
              <a:spcBef>
                <a:spcPts val="165"/>
              </a:spcBef>
            </a:pPr>
            <a:r>
              <a:rPr dirty="0" sz="1200" spc="-5">
                <a:latin typeface="Arial"/>
                <a:cs typeface="Arial"/>
              </a:rPr>
              <a:t>Click on this image for the edWebinar  recordings,</a:t>
            </a:r>
            <a:r>
              <a:rPr dirty="0" sz="120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slides,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1345"/>
              </a:lnSpc>
            </a:pPr>
            <a:r>
              <a:rPr dirty="0" sz="1200" spc="-5">
                <a:latin typeface="Arial"/>
                <a:cs typeface="Arial"/>
              </a:rPr>
              <a:t>chat logs, and</a:t>
            </a:r>
            <a:r>
              <a:rPr dirty="0" sz="120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resources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889741" y="2837073"/>
            <a:ext cx="2422293" cy="13325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775959" y="301752"/>
            <a:ext cx="2941320" cy="4632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3439" y="1377696"/>
            <a:ext cx="1103376" cy="11125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61329" y="1391847"/>
            <a:ext cx="1028701" cy="1028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53439" y="3099816"/>
            <a:ext cx="1103376" cy="11125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61329" y="3115583"/>
            <a:ext cx="1028701" cy="1028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292300" y="3092704"/>
            <a:ext cx="6483350" cy="16078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99800"/>
              </a:lnSpc>
              <a:spcBef>
                <a:spcPts val="100"/>
              </a:spcBef>
            </a:pPr>
            <a:r>
              <a:rPr dirty="0" sz="1300" spc="-5">
                <a:latin typeface="Arial"/>
                <a:cs typeface="Arial"/>
              </a:rPr>
              <a:t>Kinshasa Msola-Marshall, Ed.S., PD Specialist </a:t>
            </a:r>
            <a:r>
              <a:rPr dirty="0" sz="1300">
                <a:latin typeface="Arial"/>
                <a:cs typeface="Arial"/>
              </a:rPr>
              <a:t>at </a:t>
            </a:r>
            <a:r>
              <a:rPr dirty="0" sz="1300" spc="-5">
                <a:latin typeface="Arial"/>
                <a:cs typeface="Arial"/>
              </a:rPr>
              <a:t>Classcraft, </a:t>
            </a:r>
            <a:r>
              <a:rPr dirty="0" sz="1300">
                <a:latin typeface="Arial"/>
                <a:cs typeface="Arial"/>
              </a:rPr>
              <a:t>has been an </a:t>
            </a:r>
            <a:r>
              <a:rPr dirty="0" sz="1300" spc="-5">
                <a:latin typeface="Arial"/>
                <a:cs typeface="Arial"/>
              </a:rPr>
              <a:t>emerging  educational technology specialist </a:t>
            </a:r>
            <a:r>
              <a:rPr dirty="0" sz="1300">
                <a:latin typeface="Arial"/>
                <a:cs typeface="Arial"/>
              </a:rPr>
              <a:t>for over 15 years. </a:t>
            </a:r>
            <a:r>
              <a:rPr dirty="0" sz="1300" spc="-5">
                <a:latin typeface="Arial"/>
                <a:cs typeface="Arial"/>
              </a:rPr>
              <a:t>Starting in </a:t>
            </a:r>
            <a:r>
              <a:rPr dirty="0" sz="1300">
                <a:latin typeface="Arial"/>
                <a:cs typeface="Arial"/>
              </a:rPr>
              <a:t>the </a:t>
            </a:r>
            <a:r>
              <a:rPr dirty="0" sz="1300" spc="-5">
                <a:latin typeface="Arial"/>
                <a:cs typeface="Arial"/>
              </a:rPr>
              <a:t>field </a:t>
            </a:r>
            <a:r>
              <a:rPr dirty="0" sz="1300">
                <a:latin typeface="Arial"/>
                <a:cs typeface="Arial"/>
              </a:rPr>
              <a:t>as a </a:t>
            </a:r>
            <a:r>
              <a:rPr dirty="0" sz="1300" spc="-5">
                <a:latin typeface="Arial"/>
                <a:cs typeface="Arial"/>
              </a:rPr>
              <a:t>technology  instructor, </a:t>
            </a:r>
            <a:r>
              <a:rPr dirty="0" sz="1300">
                <a:latin typeface="Arial"/>
                <a:cs typeface="Arial"/>
              </a:rPr>
              <a:t>she has </a:t>
            </a:r>
            <a:r>
              <a:rPr dirty="0" sz="1300" spc="-5">
                <a:latin typeface="Arial"/>
                <a:cs typeface="Arial"/>
              </a:rPr>
              <a:t>always </a:t>
            </a:r>
            <a:r>
              <a:rPr dirty="0" sz="1300">
                <a:latin typeface="Arial"/>
                <a:cs typeface="Arial"/>
              </a:rPr>
              <a:t>been focused on </a:t>
            </a:r>
            <a:r>
              <a:rPr dirty="0" sz="1300" spc="-5">
                <a:latin typeface="Arial"/>
                <a:cs typeface="Arial"/>
              </a:rPr>
              <a:t>using </a:t>
            </a:r>
            <a:r>
              <a:rPr dirty="0" sz="1300">
                <a:latin typeface="Arial"/>
                <a:cs typeface="Arial"/>
              </a:rPr>
              <a:t>the </a:t>
            </a:r>
            <a:r>
              <a:rPr dirty="0" sz="1300" spc="-5">
                <a:latin typeface="Arial"/>
                <a:cs typeface="Arial"/>
              </a:rPr>
              <a:t>right </a:t>
            </a:r>
            <a:r>
              <a:rPr dirty="0" sz="1300">
                <a:latin typeface="Arial"/>
                <a:cs typeface="Arial"/>
              </a:rPr>
              <a:t>edtech </a:t>
            </a:r>
            <a:r>
              <a:rPr dirty="0" sz="1300" spc="-5">
                <a:latin typeface="Arial"/>
                <a:cs typeface="Arial"/>
              </a:rPr>
              <a:t>tools </a:t>
            </a:r>
            <a:r>
              <a:rPr dirty="0" sz="1300">
                <a:latin typeface="Arial"/>
                <a:cs typeface="Arial"/>
              </a:rPr>
              <a:t>to </a:t>
            </a:r>
            <a:r>
              <a:rPr dirty="0" sz="1300" spc="-5">
                <a:latin typeface="Arial"/>
                <a:cs typeface="Arial"/>
              </a:rPr>
              <a:t>compliment  </a:t>
            </a:r>
            <a:r>
              <a:rPr dirty="0" sz="1300">
                <a:latin typeface="Arial"/>
                <a:cs typeface="Arial"/>
              </a:rPr>
              <a:t>her students’ </a:t>
            </a:r>
            <a:r>
              <a:rPr dirty="0" sz="1300" spc="-5">
                <a:latin typeface="Arial"/>
                <a:cs typeface="Arial"/>
              </a:rPr>
              <a:t>learning. Recently, </a:t>
            </a:r>
            <a:r>
              <a:rPr dirty="0" sz="1300">
                <a:latin typeface="Arial"/>
                <a:cs typeface="Arial"/>
              </a:rPr>
              <a:t>her </a:t>
            </a:r>
            <a:r>
              <a:rPr dirty="0" sz="1300" spc="-5">
                <a:latin typeface="Arial"/>
                <a:cs typeface="Arial"/>
              </a:rPr>
              <a:t>position </a:t>
            </a:r>
            <a:r>
              <a:rPr dirty="0" sz="1300">
                <a:latin typeface="Arial"/>
                <a:cs typeface="Arial"/>
              </a:rPr>
              <a:t>as the </a:t>
            </a:r>
            <a:r>
              <a:rPr dirty="0" sz="1300" spc="-5">
                <a:latin typeface="Arial"/>
                <a:cs typeface="Arial"/>
              </a:rPr>
              <a:t>director </a:t>
            </a:r>
            <a:r>
              <a:rPr dirty="0" sz="1300">
                <a:latin typeface="Arial"/>
                <a:cs typeface="Arial"/>
              </a:rPr>
              <a:t>of </a:t>
            </a:r>
            <a:r>
              <a:rPr dirty="0" sz="1300" spc="-5">
                <a:latin typeface="Arial"/>
                <a:cs typeface="Arial"/>
              </a:rPr>
              <a:t>academic technology </a:t>
            </a:r>
            <a:r>
              <a:rPr dirty="0" sz="1300">
                <a:latin typeface="Arial"/>
                <a:cs typeface="Arial"/>
              </a:rPr>
              <a:t>has  </a:t>
            </a:r>
            <a:r>
              <a:rPr dirty="0" sz="1300" spc="-5">
                <a:latin typeface="Arial"/>
                <a:cs typeface="Arial"/>
              </a:rPr>
              <a:t>allowed </a:t>
            </a:r>
            <a:r>
              <a:rPr dirty="0" sz="1300">
                <a:latin typeface="Arial"/>
                <a:cs typeface="Arial"/>
              </a:rPr>
              <a:t>her to </a:t>
            </a:r>
            <a:r>
              <a:rPr dirty="0" sz="1300" spc="-5">
                <a:latin typeface="Arial"/>
                <a:cs typeface="Arial"/>
              </a:rPr>
              <a:t>work closely with classroom </a:t>
            </a:r>
            <a:r>
              <a:rPr dirty="0" sz="1300">
                <a:latin typeface="Arial"/>
                <a:cs typeface="Arial"/>
              </a:rPr>
              <a:t>teachers, </a:t>
            </a:r>
            <a:r>
              <a:rPr dirty="0" sz="1300" spc="-5">
                <a:latin typeface="Arial"/>
                <a:cs typeface="Arial"/>
              </a:rPr>
              <a:t>principals, </a:t>
            </a:r>
            <a:r>
              <a:rPr dirty="0" sz="1300">
                <a:latin typeface="Arial"/>
                <a:cs typeface="Arial"/>
              </a:rPr>
              <a:t>and </a:t>
            </a:r>
            <a:r>
              <a:rPr dirty="0" sz="1300" spc="-5">
                <a:latin typeface="Arial"/>
                <a:cs typeface="Arial"/>
              </a:rPr>
              <a:t>district  administrators. Kinshasa </a:t>
            </a:r>
            <a:r>
              <a:rPr dirty="0" sz="1300">
                <a:latin typeface="Arial"/>
                <a:cs typeface="Arial"/>
              </a:rPr>
              <a:t>has </a:t>
            </a:r>
            <a:r>
              <a:rPr dirty="0" sz="1300" spc="-5">
                <a:latin typeface="Arial"/>
                <a:cs typeface="Arial"/>
              </a:rPr>
              <a:t>successfully led </a:t>
            </a:r>
            <a:r>
              <a:rPr dirty="0" sz="1300">
                <a:latin typeface="Arial"/>
                <a:cs typeface="Arial"/>
              </a:rPr>
              <a:t>a brand new </a:t>
            </a:r>
            <a:r>
              <a:rPr dirty="0" sz="1300" spc="-5">
                <a:latin typeface="Arial"/>
                <a:cs typeface="Arial"/>
              </a:rPr>
              <a:t>technology lab </a:t>
            </a:r>
            <a:r>
              <a:rPr dirty="0" sz="1300">
                <a:latin typeface="Arial"/>
                <a:cs typeface="Arial"/>
              </a:rPr>
              <a:t>and </a:t>
            </a:r>
            <a:r>
              <a:rPr dirty="0" sz="1300" spc="-5">
                <a:latin typeface="Arial"/>
                <a:cs typeface="Arial"/>
              </a:rPr>
              <a:t>two </a:t>
            </a:r>
            <a:r>
              <a:rPr dirty="0" sz="1300">
                <a:latin typeface="Arial"/>
                <a:cs typeface="Arial"/>
              </a:rPr>
              <a:t>1:1  </a:t>
            </a:r>
            <a:r>
              <a:rPr dirty="0" sz="1300" spc="-5">
                <a:latin typeface="Arial"/>
                <a:cs typeface="Arial"/>
              </a:rPr>
              <a:t>mobile device </a:t>
            </a:r>
            <a:r>
              <a:rPr dirty="0" sz="1300">
                <a:latin typeface="Arial"/>
                <a:cs typeface="Arial"/>
              </a:rPr>
              <a:t>programs, and </a:t>
            </a:r>
            <a:r>
              <a:rPr dirty="0" sz="1300" spc="-5">
                <a:latin typeface="Arial"/>
                <a:cs typeface="Arial"/>
              </a:rPr>
              <a:t>motivated </a:t>
            </a:r>
            <a:r>
              <a:rPr dirty="0" sz="1300">
                <a:latin typeface="Arial"/>
                <a:cs typeface="Arial"/>
              </a:rPr>
              <a:t>thousands of educators. </a:t>
            </a:r>
            <a:r>
              <a:rPr dirty="0" sz="1300" spc="-5">
                <a:latin typeface="Arial"/>
                <a:cs typeface="Arial"/>
              </a:rPr>
              <a:t>“Even </a:t>
            </a:r>
            <a:r>
              <a:rPr dirty="0" sz="1300">
                <a:latin typeface="Arial"/>
                <a:cs typeface="Arial"/>
              </a:rPr>
              <a:t>the most  </a:t>
            </a:r>
            <a:r>
              <a:rPr dirty="0" sz="1300" spc="-5">
                <a:latin typeface="Arial"/>
                <a:cs typeface="Arial"/>
              </a:rPr>
              <a:t>innovative technology </a:t>
            </a:r>
            <a:r>
              <a:rPr dirty="0" sz="1300">
                <a:latin typeface="Arial"/>
                <a:cs typeface="Arial"/>
              </a:rPr>
              <a:t>tool </a:t>
            </a:r>
            <a:r>
              <a:rPr dirty="0" sz="1300" spc="-5">
                <a:latin typeface="Arial"/>
                <a:cs typeface="Arial"/>
              </a:rPr>
              <a:t>is useless if </a:t>
            </a:r>
            <a:r>
              <a:rPr dirty="0" sz="1300">
                <a:latin typeface="Arial"/>
                <a:cs typeface="Arial"/>
              </a:rPr>
              <a:t>no one </a:t>
            </a:r>
            <a:r>
              <a:rPr dirty="0" sz="1300" spc="-5">
                <a:latin typeface="Arial"/>
                <a:cs typeface="Arial"/>
              </a:rPr>
              <a:t>knows </a:t>
            </a:r>
            <a:r>
              <a:rPr dirty="0" sz="1300">
                <a:latin typeface="Arial"/>
                <a:cs typeface="Arial"/>
              </a:rPr>
              <a:t>how to use</a:t>
            </a:r>
            <a:r>
              <a:rPr dirty="0" sz="1300" spc="45">
                <a:latin typeface="Arial"/>
                <a:cs typeface="Arial"/>
              </a:rPr>
              <a:t> </a:t>
            </a:r>
            <a:r>
              <a:rPr dirty="0" sz="1300" spc="-5">
                <a:latin typeface="Arial"/>
                <a:cs typeface="Arial"/>
              </a:rPr>
              <a:t>it.”</a:t>
            </a:r>
            <a:endParaRPr sz="13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1104" y="271272"/>
            <a:ext cx="1402080" cy="5242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957072"/>
            <a:ext cx="9144000" cy="2865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962500"/>
            <a:ext cx="9144000" cy="224790"/>
          </a:xfrm>
          <a:custGeom>
            <a:avLst/>
            <a:gdLst/>
            <a:ahLst/>
            <a:cxnLst/>
            <a:rect l="l" t="t" r="r" b="b"/>
            <a:pathLst>
              <a:path w="9144000" h="224790">
                <a:moveTo>
                  <a:pt x="0" y="224444"/>
                </a:moveTo>
                <a:lnTo>
                  <a:pt x="9144001" y="224444"/>
                </a:lnTo>
                <a:lnTo>
                  <a:pt x="9144001" y="0"/>
                </a:lnTo>
                <a:lnTo>
                  <a:pt x="0" y="0"/>
                </a:lnTo>
                <a:lnTo>
                  <a:pt x="0" y="224444"/>
                </a:lnTo>
                <a:close/>
              </a:path>
            </a:pathLst>
          </a:custGeom>
          <a:solidFill>
            <a:srgbClr val="DCE6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008983" y="1370584"/>
            <a:ext cx="7320915" cy="13360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95400" marR="5080">
              <a:lnSpc>
                <a:spcPct val="97900"/>
              </a:lnSpc>
              <a:spcBef>
                <a:spcPts val="130"/>
              </a:spcBef>
            </a:pPr>
            <a:r>
              <a:rPr dirty="0" sz="1300" spc="-5">
                <a:latin typeface="Arial"/>
                <a:cs typeface="Arial"/>
              </a:rPr>
              <a:t>Eric Davis, Head </a:t>
            </a:r>
            <a:r>
              <a:rPr dirty="0" sz="1300">
                <a:latin typeface="Arial"/>
                <a:cs typeface="Arial"/>
              </a:rPr>
              <a:t>of </a:t>
            </a:r>
            <a:r>
              <a:rPr dirty="0" sz="1300" spc="-5">
                <a:latin typeface="Arial"/>
                <a:cs typeface="Arial"/>
              </a:rPr>
              <a:t>Learning </a:t>
            </a:r>
            <a:r>
              <a:rPr dirty="0" sz="1300">
                <a:latin typeface="Arial"/>
                <a:cs typeface="Arial"/>
              </a:rPr>
              <a:t>and </a:t>
            </a:r>
            <a:r>
              <a:rPr dirty="0" sz="1300" spc="-5">
                <a:latin typeface="Arial"/>
                <a:cs typeface="Arial"/>
              </a:rPr>
              <a:t>District Innovation </a:t>
            </a:r>
            <a:r>
              <a:rPr dirty="0" sz="1300">
                <a:latin typeface="Arial"/>
                <a:cs typeface="Arial"/>
              </a:rPr>
              <a:t>at </a:t>
            </a:r>
            <a:r>
              <a:rPr dirty="0" sz="1300" spc="-5">
                <a:latin typeface="Arial"/>
                <a:cs typeface="Arial"/>
              </a:rPr>
              <a:t>Classcraft, is </a:t>
            </a:r>
            <a:r>
              <a:rPr dirty="0" sz="1300">
                <a:latin typeface="Arial"/>
                <a:cs typeface="Arial"/>
              </a:rPr>
              <a:t>a seasoned  educator, </a:t>
            </a:r>
            <a:r>
              <a:rPr dirty="0" sz="1300" spc="-5">
                <a:latin typeface="Arial"/>
                <a:cs typeface="Arial"/>
              </a:rPr>
              <a:t>organizational leader, </a:t>
            </a:r>
            <a:r>
              <a:rPr dirty="0" sz="1300">
                <a:latin typeface="Arial"/>
                <a:cs typeface="Arial"/>
              </a:rPr>
              <a:t>product </a:t>
            </a:r>
            <a:r>
              <a:rPr dirty="0" sz="1300" spc="-5">
                <a:latin typeface="Arial"/>
                <a:cs typeface="Arial"/>
              </a:rPr>
              <a:t>designer, fundraiser, </a:t>
            </a:r>
            <a:r>
              <a:rPr dirty="0" sz="1300">
                <a:latin typeface="Arial"/>
                <a:cs typeface="Arial"/>
              </a:rPr>
              <a:t>thought partner, and  </a:t>
            </a:r>
            <a:r>
              <a:rPr dirty="0" sz="1300" spc="-5">
                <a:latin typeface="Arial"/>
                <a:cs typeface="Arial"/>
              </a:rPr>
              <a:t>professional </a:t>
            </a:r>
            <a:r>
              <a:rPr dirty="0" sz="1300">
                <a:latin typeface="Arial"/>
                <a:cs typeface="Arial"/>
              </a:rPr>
              <a:t>coach. </a:t>
            </a:r>
            <a:r>
              <a:rPr dirty="0" sz="1300" spc="-5">
                <a:latin typeface="Arial"/>
                <a:cs typeface="Arial"/>
              </a:rPr>
              <a:t>He specializes in building culture, curriculum, </a:t>
            </a:r>
            <a:r>
              <a:rPr dirty="0" sz="1300">
                <a:latin typeface="Arial"/>
                <a:cs typeface="Arial"/>
              </a:rPr>
              <a:t>and programs  </a:t>
            </a:r>
            <a:r>
              <a:rPr dirty="0" sz="1300" spc="-5">
                <a:latin typeface="Arial"/>
                <a:cs typeface="Arial"/>
              </a:rPr>
              <a:t>featuring practical strategies in experiential</a:t>
            </a:r>
            <a:r>
              <a:rPr dirty="0" sz="1300" spc="2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contexts.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</a:pPr>
            <a:r>
              <a:rPr dirty="0" sz="1300" spc="-5" b="1">
                <a:latin typeface="Arial"/>
                <a:cs typeface="Arial"/>
              </a:rPr>
              <a:t>Eric Davis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74883" y="4223511"/>
            <a:ext cx="1222375" cy="415925"/>
          </a:xfrm>
          <a:prstGeom prst="rect">
            <a:avLst/>
          </a:prstGeom>
        </p:spPr>
        <p:txBody>
          <a:bodyPr wrap="square" lIns="0" tIns="24130" rIns="0" bIns="0" rtlCol="0" vert="horz">
            <a:spAutoFit/>
          </a:bodyPr>
          <a:lstStyle/>
          <a:p>
            <a:pPr marL="12700" marR="5080" indent="207010">
              <a:lnSpc>
                <a:spcPts val="1510"/>
              </a:lnSpc>
              <a:spcBef>
                <a:spcPts val="190"/>
              </a:spcBef>
            </a:pPr>
            <a:r>
              <a:rPr dirty="0" sz="1300" b="1">
                <a:latin typeface="Arial"/>
                <a:cs typeface="Arial"/>
              </a:rPr>
              <a:t>Kinshasa  Ms</a:t>
            </a:r>
            <a:r>
              <a:rPr dirty="0" sz="1300" spc="5" b="1">
                <a:latin typeface="Arial"/>
                <a:cs typeface="Arial"/>
              </a:rPr>
              <a:t>o</a:t>
            </a:r>
            <a:r>
              <a:rPr dirty="0" sz="1300" b="1">
                <a:latin typeface="Arial"/>
                <a:cs typeface="Arial"/>
              </a:rPr>
              <a:t>la-Ma</a:t>
            </a:r>
            <a:r>
              <a:rPr dirty="0" sz="1300" spc="-10" b="1">
                <a:latin typeface="Arial"/>
                <a:cs typeface="Arial"/>
              </a:rPr>
              <a:t>r</a:t>
            </a:r>
            <a:r>
              <a:rPr dirty="0" sz="1300" b="1">
                <a:latin typeface="Arial"/>
                <a:cs typeface="Arial"/>
              </a:rPr>
              <a:t>s</a:t>
            </a:r>
            <a:r>
              <a:rPr dirty="0" sz="1300" spc="5" b="1">
                <a:latin typeface="Arial"/>
                <a:cs typeface="Arial"/>
              </a:rPr>
              <a:t>h</a:t>
            </a:r>
            <a:r>
              <a:rPr dirty="0" sz="1300" b="1">
                <a:latin typeface="Arial"/>
                <a:cs typeface="Arial"/>
              </a:rPr>
              <a:t>all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775959" y="301752"/>
            <a:ext cx="2941320" cy="4632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" y="3306204"/>
            <a:ext cx="9143950" cy="18372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3221735"/>
            <a:ext cx="9144000" cy="975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342631" y="1520952"/>
            <a:ext cx="1801368" cy="2983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1365503"/>
            <a:ext cx="3096768" cy="37764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591055"/>
            <a:ext cx="4221480" cy="35509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199888" y="1365503"/>
            <a:ext cx="3944112" cy="37764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574280" y="2194560"/>
            <a:ext cx="1569720" cy="29474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3383279"/>
            <a:ext cx="1859280" cy="17586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639311" y="2980944"/>
            <a:ext cx="182879" cy="1493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641178" y="3225796"/>
            <a:ext cx="179100" cy="1378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698287" y="2914831"/>
            <a:ext cx="771922" cy="7719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698287" y="2914831"/>
            <a:ext cx="772160" cy="772160"/>
          </a:xfrm>
          <a:custGeom>
            <a:avLst/>
            <a:gdLst/>
            <a:ahLst/>
            <a:cxnLst/>
            <a:rect l="l" t="t" r="r" b="b"/>
            <a:pathLst>
              <a:path w="772160" h="772160">
                <a:moveTo>
                  <a:pt x="385746" y="0"/>
                </a:moveTo>
                <a:lnTo>
                  <a:pt x="337340" y="3003"/>
                </a:lnTo>
                <a:lnTo>
                  <a:pt x="290734" y="11775"/>
                </a:lnTo>
                <a:lnTo>
                  <a:pt x="246288" y="25953"/>
                </a:lnTo>
                <a:lnTo>
                  <a:pt x="204363" y="45177"/>
                </a:lnTo>
                <a:lnTo>
                  <a:pt x="165320" y="69087"/>
                </a:lnTo>
                <a:lnTo>
                  <a:pt x="129519" y="97321"/>
                </a:lnTo>
                <a:lnTo>
                  <a:pt x="97321" y="129519"/>
                </a:lnTo>
                <a:lnTo>
                  <a:pt x="69087" y="165320"/>
                </a:lnTo>
                <a:lnTo>
                  <a:pt x="45177" y="204363"/>
                </a:lnTo>
                <a:lnTo>
                  <a:pt x="25953" y="246289"/>
                </a:lnTo>
                <a:lnTo>
                  <a:pt x="11775" y="290735"/>
                </a:lnTo>
                <a:lnTo>
                  <a:pt x="3003" y="337341"/>
                </a:lnTo>
                <a:lnTo>
                  <a:pt x="0" y="385747"/>
                </a:lnTo>
                <a:lnTo>
                  <a:pt x="3003" y="434167"/>
                </a:lnTo>
                <a:lnTo>
                  <a:pt x="11775" y="480799"/>
                </a:lnTo>
                <a:lnTo>
                  <a:pt x="25953" y="525278"/>
                </a:lnTo>
                <a:lnTo>
                  <a:pt x="45177" y="567243"/>
                </a:lnTo>
                <a:lnTo>
                  <a:pt x="69087" y="606331"/>
                </a:lnTo>
                <a:lnTo>
                  <a:pt x="97321" y="642179"/>
                </a:lnTo>
                <a:lnTo>
                  <a:pt x="129519" y="674425"/>
                </a:lnTo>
                <a:lnTo>
                  <a:pt x="165320" y="702704"/>
                </a:lnTo>
                <a:lnTo>
                  <a:pt x="204363" y="726656"/>
                </a:lnTo>
                <a:lnTo>
                  <a:pt x="246288" y="745916"/>
                </a:lnTo>
                <a:lnTo>
                  <a:pt x="290734" y="760123"/>
                </a:lnTo>
                <a:lnTo>
                  <a:pt x="337340" y="768913"/>
                </a:lnTo>
                <a:lnTo>
                  <a:pt x="385746" y="771924"/>
                </a:lnTo>
                <a:lnTo>
                  <a:pt x="434166" y="768913"/>
                </a:lnTo>
                <a:lnTo>
                  <a:pt x="480797" y="760123"/>
                </a:lnTo>
                <a:lnTo>
                  <a:pt x="525277" y="745916"/>
                </a:lnTo>
                <a:lnTo>
                  <a:pt x="567242" y="726656"/>
                </a:lnTo>
                <a:lnTo>
                  <a:pt x="606330" y="702704"/>
                </a:lnTo>
                <a:lnTo>
                  <a:pt x="642178" y="674425"/>
                </a:lnTo>
                <a:lnTo>
                  <a:pt x="674423" y="642179"/>
                </a:lnTo>
                <a:lnTo>
                  <a:pt x="702703" y="606331"/>
                </a:lnTo>
                <a:lnTo>
                  <a:pt x="726654" y="567243"/>
                </a:lnTo>
                <a:lnTo>
                  <a:pt x="745914" y="525278"/>
                </a:lnTo>
                <a:lnTo>
                  <a:pt x="760121" y="480799"/>
                </a:lnTo>
                <a:lnTo>
                  <a:pt x="768911" y="434167"/>
                </a:lnTo>
                <a:lnTo>
                  <a:pt x="771922" y="385747"/>
                </a:lnTo>
                <a:lnTo>
                  <a:pt x="768911" y="337341"/>
                </a:lnTo>
                <a:lnTo>
                  <a:pt x="760121" y="290735"/>
                </a:lnTo>
                <a:lnTo>
                  <a:pt x="745914" y="246289"/>
                </a:lnTo>
                <a:lnTo>
                  <a:pt x="726654" y="204363"/>
                </a:lnTo>
                <a:lnTo>
                  <a:pt x="702703" y="165320"/>
                </a:lnTo>
                <a:lnTo>
                  <a:pt x="674423" y="129519"/>
                </a:lnTo>
                <a:lnTo>
                  <a:pt x="642178" y="97321"/>
                </a:lnTo>
                <a:lnTo>
                  <a:pt x="606330" y="69087"/>
                </a:lnTo>
                <a:lnTo>
                  <a:pt x="567242" y="45177"/>
                </a:lnTo>
                <a:lnTo>
                  <a:pt x="525277" y="25953"/>
                </a:lnTo>
                <a:lnTo>
                  <a:pt x="480797" y="11775"/>
                </a:lnTo>
                <a:lnTo>
                  <a:pt x="434166" y="3003"/>
                </a:lnTo>
                <a:lnTo>
                  <a:pt x="385746" y="0"/>
                </a:lnTo>
                <a:close/>
              </a:path>
            </a:pathLst>
          </a:custGeom>
          <a:ln w="9525">
            <a:solidFill>
              <a:srgbClr val="15AAE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262136" y="2422978"/>
            <a:ext cx="771902" cy="77190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262136" y="2422978"/>
            <a:ext cx="772160" cy="772160"/>
          </a:xfrm>
          <a:custGeom>
            <a:avLst/>
            <a:gdLst/>
            <a:ahLst/>
            <a:cxnLst/>
            <a:rect l="l" t="t" r="r" b="b"/>
            <a:pathLst>
              <a:path w="772160" h="772160">
                <a:moveTo>
                  <a:pt x="385736" y="0"/>
                </a:moveTo>
                <a:lnTo>
                  <a:pt x="337332" y="3003"/>
                </a:lnTo>
                <a:lnTo>
                  <a:pt x="290727" y="11775"/>
                </a:lnTo>
                <a:lnTo>
                  <a:pt x="246282" y="25952"/>
                </a:lnTo>
                <a:lnTo>
                  <a:pt x="204358" y="45176"/>
                </a:lnTo>
                <a:lnTo>
                  <a:pt x="165315" y="69085"/>
                </a:lnTo>
                <a:lnTo>
                  <a:pt x="129515" y="97318"/>
                </a:lnTo>
                <a:lnTo>
                  <a:pt x="97318" y="129515"/>
                </a:lnTo>
                <a:lnTo>
                  <a:pt x="69085" y="165316"/>
                </a:lnTo>
                <a:lnTo>
                  <a:pt x="45176" y="204358"/>
                </a:lnTo>
                <a:lnTo>
                  <a:pt x="25952" y="246282"/>
                </a:lnTo>
                <a:lnTo>
                  <a:pt x="11775" y="290727"/>
                </a:lnTo>
                <a:lnTo>
                  <a:pt x="3003" y="337332"/>
                </a:lnTo>
                <a:lnTo>
                  <a:pt x="0" y="385737"/>
                </a:lnTo>
                <a:lnTo>
                  <a:pt x="3003" y="434155"/>
                </a:lnTo>
                <a:lnTo>
                  <a:pt x="11775" y="480785"/>
                </a:lnTo>
                <a:lnTo>
                  <a:pt x="25952" y="525264"/>
                </a:lnTo>
                <a:lnTo>
                  <a:pt x="45176" y="567228"/>
                </a:lnTo>
                <a:lnTo>
                  <a:pt x="69085" y="606315"/>
                </a:lnTo>
                <a:lnTo>
                  <a:pt x="97318" y="642162"/>
                </a:lnTo>
                <a:lnTo>
                  <a:pt x="129515" y="674406"/>
                </a:lnTo>
                <a:lnTo>
                  <a:pt x="165315" y="702685"/>
                </a:lnTo>
                <a:lnTo>
                  <a:pt x="204358" y="726636"/>
                </a:lnTo>
                <a:lnTo>
                  <a:pt x="246282" y="745896"/>
                </a:lnTo>
                <a:lnTo>
                  <a:pt x="290727" y="760102"/>
                </a:lnTo>
                <a:lnTo>
                  <a:pt x="337332" y="768892"/>
                </a:lnTo>
                <a:lnTo>
                  <a:pt x="385736" y="771903"/>
                </a:lnTo>
                <a:lnTo>
                  <a:pt x="434155" y="768892"/>
                </a:lnTo>
                <a:lnTo>
                  <a:pt x="480785" y="760102"/>
                </a:lnTo>
                <a:lnTo>
                  <a:pt x="525263" y="745896"/>
                </a:lnTo>
                <a:lnTo>
                  <a:pt x="567227" y="726636"/>
                </a:lnTo>
                <a:lnTo>
                  <a:pt x="606314" y="702685"/>
                </a:lnTo>
                <a:lnTo>
                  <a:pt x="642161" y="674406"/>
                </a:lnTo>
                <a:lnTo>
                  <a:pt x="674405" y="642162"/>
                </a:lnTo>
                <a:lnTo>
                  <a:pt x="702684" y="606315"/>
                </a:lnTo>
                <a:lnTo>
                  <a:pt x="726635" y="567228"/>
                </a:lnTo>
                <a:lnTo>
                  <a:pt x="745895" y="525264"/>
                </a:lnTo>
                <a:lnTo>
                  <a:pt x="760101" y="480785"/>
                </a:lnTo>
                <a:lnTo>
                  <a:pt x="768891" y="434155"/>
                </a:lnTo>
                <a:lnTo>
                  <a:pt x="771902" y="385737"/>
                </a:lnTo>
                <a:lnTo>
                  <a:pt x="768891" y="337332"/>
                </a:lnTo>
                <a:lnTo>
                  <a:pt x="760101" y="290727"/>
                </a:lnTo>
                <a:lnTo>
                  <a:pt x="745895" y="246282"/>
                </a:lnTo>
                <a:lnTo>
                  <a:pt x="726635" y="204358"/>
                </a:lnTo>
                <a:lnTo>
                  <a:pt x="702684" y="165316"/>
                </a:lnTo>
                <a:lnTo>
                  <a:pt x="674405" y="129515"/>
                </a:lnTo>
                <a:lnTo>
                  <a:pt x="642161" y="97318"/>
                </a:lnTo>
                <a:lnTo>
                  <a:pt x="606314" y="69085"/>
                </a:lnTo>
                <a:lnTo>
                  <a:pt x="567227" y="45176"/>
                </a:lnTo>
                <a:lnTo>
                  <a:pt x="525263" y="25952"/>
                </a:lnTo>
                <a:lnTo>
                  <a:pt x="480785" y="11775"/>
                </a:lnTo>
                <a:lnTo>
                  <a:pt x="434155" y="3003"/>
                </a:lnTo>
                <a:lnTo>
                  <a:pt x="385736" y="0"/>
                </a:lnTo>
                <a:close/>
              </a:path>
            </a:pathLst>
          </a:custGeom>
          <a:ln w="9525">
            <a:solidFill>
              <a:srgbClr val="15AAE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142488" y="414527"/>
            <a:ext cx="2862072" cy="49987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3464006" y="983996"/>
            <a:ext cx="2216785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260"/>
              <a:t>Fact </a:t>
            </a:r>
            <a:r>
              <a:rPr dirty="0" sz="3000" spc="-165"/>
              <a:t>or</a:t>
            </a:r>
            <a:r>
              <a:rPr dirty="0" sz="3000" spc="-150"/>
              <a:t> Myth?</a:t>
            </a:r>
            <a:endParaRPr sz="3000"/>
          </a:p>
        </p:txBody>
      </p:sp>
      <p:sp>
        <p:nvSpPr>
          <p:cNvPr id="18" name="object 18"/>
          <p:cNvSpPr txBox="1"/>
          <p:nvPr/>
        </p:nvSpPr>
        <p:spPr>
          <a:xfrm>
            <a:off x="1547068" y="1452371"/>
            <a:ext cx="6049645" cy="21926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20">
                <a:latin typeface="Arial"/>
                <a:cs typeface="Arial"/>
              </a:rPr>
              <a:t>Device </a:t>
            </a:r>
            <a:r>
              <a:rPr dirty="0" sz="2000" spc="-45">
                <a:latin typeface="Arial"/>
                <a:cs typeface="Arial"/>
              </a:rPr>
              <a:t>Implementation </a:t>
            </a:r>
            <a:r>
              <a:rPr dirty="0" sz="2000" spc="-140">
                <a:latin typeface="Arial"/>
                <a:cs typeface="Arial"/>
              </a:rPr>
              <a:t>Is </a:t>
            </a:r>
            <a:r>
              <a:rPr dirty="0" sz="2000" spc="-120">
                <a:latin typeface="Arial"/>
                <a:cs typeface="Arial"/>
              </a:rPr>
              <a:t>Possible </a:t>
            </a:r>
            <a:r>
              <a:rPr dirty="0" sz="2000" spc="-10">
                <a:latin typeface="Arial"/>
                <a:cs typeface="Arial"/>
              </a:rPr>
              <a:t>Without </a:t>
            </a:r>
            <a:r>
              <a:rPr dirty="0" sz="2000" spc="-25">
                <a:latin typeface="Arial"/>
                <a:cs typeface="Arial"/>
              </a:rPr>
              <a:t>the</a:t>
            </a:r>
            <a:r>
              <a:rPr dirty="0" sz="2000" spc="-175">
                <a:latin typeface="Arial"/>
                <a:cs typeface="Arial"/>
              </a:rPr>
              <a:t> </a:t>
            </a:r>
            <a:r>
              <a:rPr dirty="0" sz="2000" spc="-105">
                <a:latin typeface="Arial"/>
                <a:cs typeface="Arial"/>
              </a:rPr>
              <a:t>Headache!</a:t>
            </a:r>
            <a:endParaRPr sz="2000">
              <a:latin typeface="Arial"/>
              <a:cs typeface="Arial"/>
            </a:endParaRPr>
          </a:p>
          <a:p>
            <a:pPr marL="1274445">
              <a:lnSpc>
                <a:spcPct val="100000"/>
              </a:lnSpc>
              <a:spcBef>
                <a:spcPts val="1190"/>
              </a:spcBef>
            </a:pPr>
            <a:r>
              <a:rPr dirty="0" sz="1600" spc="-95" i="1">
                <a:latin typeface="Arial"/>
                <a:cs typeface="Arial"/>
              </a:rPr>
              <a:t>Presented </a:t>
            </a:r>
            <a:r>
              <a:rPr dirty="0" sz="1600" spc="-80" i="1">
                <a:latin typeface="Arial"/>
                <a:cs typeface="Arial"/>
              </a:rPr>
              <a:t>by </a:t>
            </a:r>
            <a:r>
              <a:rPr dirty="0" sz="1600" spc="-35" i="1">
                <a:latin typeface="Arial"/>
                <a:cs typeface="Arial"/>
              </a:rPr>
              <a:t>the </a:t>
            </a:r>
            <a:r>
              <a:rPr dirty="0" sz="1600" spc="-80" i="1">
                <a:latin typeface="Arial"/>
                <a:cs typeface="Arial"/>
              </a:rPr>
              <a:t>Classcraft </a:t>
            </a:r>
            <a:r>
              <a:rPr dirty="0" sz="1600" spc="-75" i="1">
                <a:latin typeface="Arial"/>
                <a:cs typeface="Arial"/>
              </a:rPr>
              <a:t>Learning</a:t>
            </a:r>
            <a:r>
              <a:rPr dirty="0" sz="1600" spc="-140" i="1">
                <a:latin typeface="Arial"/>
                <a:cs typeface="Arial"/>
              </a:rPr>
              <a:t> </a:t>
            </a:r>
            <a:r>
              <a:rPr dirty="0" sz="1600" spc="-120" i="1">
                <a:latin typeface="Arial"/>
                <a:cs typeface="Arial"/>
              </a:rPr>
              <a:t>Team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 marL="2350770" marR="1397000" indent="-278130">
              <a:lnSpc>
                <a:spcPct val="113300"/>
              </a:lnSpc>
              <a:spcBef>
                <a:spcPts val="1450"/>
              </a:spcBef>
            </a:pPr>
            <a:r>
              <a:rPr dirty="0" sz="1600" spc="-160" b="1">
                <a:latin typeface="Arial"/>
                <a:cs typeface="Arial"/>
              </a:rPr>
              <a:t>Eric </a:t>
            </a:r>
            <a:r>
              <a:rPr dirty="0" sz="1600" spc="-140" b="1">
                <a:latin typeface="Arial"/>
                <a:cs typeface="Arial"/>
              </a:rPr>
              <a:t>Davis </a:t>
            </a:r>
            <a:r>
              <a:rPr dirty="0" sz="1600" spc="-30" b="1">
                <a:latin typeface="Arial"/>
                <a:cs typeface="Arial"/>
              </a:rPr>
              <a:t>&amp; </a:t>
            </a:r>
            <a:r>
              <a:rPr dirty="0" sz="1600" spc="-165" b="1">
                <a:latin typeface="Arial"/>
                <a:cs typeface="Arial"/>
              </a:rPr>
              <a:t>Kinshasa </a:t>
            </a:r>
            <a:r>
              <a:rPr dirty="0" sz="1600" spc="-90" b="1">
                <a:latin typeface="Arial"/>
                <a:cs typeface="Arial"/>
              </a:rPr>
              <a:t>Marshall  </a:t>
            </a:r>
            <a:r>
              <a:rPr dirty="0" sz="1400" spc="-80">
                <a:solidFill>
                  <a:srgbClr val="15AAEA"/>
                </a:solidFill>
                <a:latin typeface="Arial"/>
                <a:cs typeface="Arial"/>
              </a:rPr>
              <a:t>@classcraftgame  </a:t>
            </a:r>
            <a:r>
              <a:rPr dirty="0" u="sng" sz="1400" spc="-6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15"/>
              </a:rPr>
              <a:t>eric@classcraft.com </a:t>
            </a:r>
            <a:r>
              <a:rPr dirty="0" sz="1400" spc="-65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 u="sng" sz="1400" spc="-7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16"/>
              </a:rPr>
              <a:t>kinshasa@classcraft.com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641180" y="3485700"/>
            <a:ext cx="179100" cy="1377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88274" y="2381"/>
            <a:ext cx="4155724" cy="51411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855464" y="0"/>
            <a:ext cx="1124712" cy="51389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90423" y="373887"/>
            <a:ext cx="1031875" cy="406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-335"/>
              <a:t>A</a:t>
            </a:r>
            <a:r>
              <a:rPr dirty="0" sz="2500" spc="-275"/>
              <a:t>g</a:t>
            </a:r>
            <a:r>
              <a:rPr dirty="0" sz="2500" spc="-135"/>
              <a:t>e</a:t>
            </a:r>
            <a:r>
              <a:rPr dirty="0" sz="2500" spc="-185"/>
              <a:t>nd</a:t>
            </a:r>
            <a:r>
              <a:rPr dirty="0" sz="2500" spc="-160"/>
              <a:t>a</a:t>
            </a:r>
            <a:endParaRPr sz="2500"/>
          </a:p>
        </p:txBody>
      </p:sp>
      <p:sp>
        <p:nvSpPr>
          <p:cNvPr id="5" name="object 5"/>
          <p:cNvSpPr txBox="1"/>
          <p:nvPr/>
        </p:nvSpPr>
        <p:spPr>
          <a:xfrm>
            <a:off x="511073" y="1100328"/>
            <a:ext cx="4612005" cy="2436495"/>
          </a:xfrm>
          <a:prstGeom prst="rect">
            <a:avLst/>
          </a:prstGeom>
        </p:spPr>
        <p:txBody>
          <a:bodyPr wrap="square" lIns="0" tIns="70485" rIns="0" bIns="0" rtlCol="0" vert="horz">
            <a:spAutoFit/>
          </a:bodyPr>
          <a:lstStyle/>
          <a:p>
            <a:pPr marL="257810" indent="-245110">
              <a:lnSpc>
                <a:spcPct val="100000"/>
              </a:lnSpc>
              <a:spcBef>
                <a:spcPts val="555"/>
              </a:spcBef>
              <a:buClr>
                <a:srgbClr val="00B44B"/>
              </a:buClr>
              <a:buFont typeface="Helvetica"/>
              <a:buChar char="●"/>
              <a:tabLst>
                <a:tab pos="257810" algn="l"/>
              </a:tabLst>
            </a:pPr>
            <a:r>
              <a:rPr dirty="0" sz="1700" spc="-100">
                <a:latin typeface="Arial"/>
                <a:cs typeface="Arial"/>
              </a:rPr>
              <a:t>Purpose </a:t>
            </a:r>
            <a:r>
              <a:rPr dirty="0" sz="1700" spc="-5">
                <a:latin typeface="Arial"/>
                <a:cs typeface="Arial"/>
              </a:rPr>
              <a:t>of </a:t>
            </a:r>
            <a:r>
              <a:rPr dirty="0" sz="1700" spc="-20">
                <a:latin typeface="Arial"/>
                <a:cs typeface="Arial"/>
              </a:rPr>
              <a:t>the</a:t>
            </a:r>
            <a:r>
              <a:rPr dirty="0" sz="1700" spc="-150">
                <a:latin typeface="Arial"/>
                <a:cs typeface="Arial"/>
              </a:rPr>
              <a:t> </a:t>
            </a:r>
            <a:r>
              <a:rPr dirty="0" sz="1700" spc="-60">
                <a:latin typeface="Arial"/>
                <a:cs typeface="Arial"/>
              </a:rPr>
              <a:t>study</a:t>
            </a:r>
            <a:endParaRPr sz="1700">
              <a:latin typeface="Arial"/>
              <a:cs typeface="Arial"/>
            </a:endParaRPr>
          </a:p>
          <a:p>
            <a:pPr lvl="1" marL="715010" marR="5080" indent="-245110">
              <a:lnSpc>
                <a:spcPct val="117600"/>
              </a:lnSpc>
              <a:spcBef>
                <a:spcPts val="95"/>
              </a:spcBef>
              <a:buClr>
                <a:srgbClr val="00B44B"/>
              </a:buClr>
              <a:buFont typeface="Times New Roman"/>
              <a:buChar char="○"/>
              <a:tabLst>
                <a:tab pos="715010" algn="l"/>
              </a:tabLst>
            </a:pPr>
            <a:r>
              <a:rPr dirty="0" sz="1700" spc="-120">
                <a:latin typeface="Arial"/>
                <a:cs typeface="Arial"/>
              </a:rPr>
              <a:t>Takeaways </a:t>
            </a:r>
            <a:r>
              <a:rPr dirty="0" sz="1700" spc="-45">
                <a:latin typeface="Arial"/>
                <a:cs typeface="Arial"/>
              </a:rPr>
              <a:t>about </a:t>
            </a:r>
            <a:r>
              <a:rPr dirty="0" sz="1700" spc="-55">
                <a:latin typeface="Arial"/>
                <a:cs typeface="Arial"/>
              </a:rPr>
              <a:t>why </a:t>
            </a:r>
            <a:r>
              <a:rPr dirty="0" sz="1700" spc="-85">
                <a:latin typeface="Arial"/>
                <a:cs typeface="Arial"/>
              </a:rPr>
              <a:t>and </a:t>
            </a:r>
            <a:r>
              <a:rPr dirty="0" sz="1700" spc="-45">
                <a:latin typeface="Arial"/>
                <a:cs typeface="Arial"/>
              </a:rPr>
              <a:t>how</a:t>
            </a:r>
            <a:r>
              <a:rPr dirty="0" sz="1700" spc="-175">
                <a:latin typeface="Arial"/>
                <a:cs typeface="Arial"/>
              </a:rPr>
              <a:t> </a:t>
            </a:r>
            <a:r>
              <a:rPr dirty="0" sz="1700" spc="-45">
                <a:latin typeface="Arial"/>
                <a:cs typeface="Arial"/>
              </a:rPr>
              <a:t>gamification  </a:t>
            </a:r>
            <a:r>
              <a:rPr dirty="0" sz="1700" spc="-70">
                <a:latin typeface="Arial"/>
                <a:cs typeface="Arial"/>
              </a:rPr>
              <a:t>impacts</a:t>
            </a:r>
            <a:r>
              <a:rPr dirty="0" sz="1700" spc="-95">
                <a:latin typeface="Arial"/>
                <a:cs typeface="Arial"/>
              </a:rPr>
              <a:t> </a:t>
            </a:r>
            <a:r>
              <a:rPr dirty="0" sz="1700" spc="-50">
                <a:latin typeface="Arial"/>
                <a:cs typeface="Arial"/>
              </a:rPr>
              <a:t>positive,</a:t>
            </a:r>
            <a:endParaRPr sz="1700">
              <a:latin typeface="Arial"/>
              <a:cs typeface="Arial"/>
            </a:endParaRPr>
          </a:p>
          <a:p>
            <a:pPr marL="715010" marR="1376045">
              <a:lnSpc>
                <a:spcPts val="2400"/>
              </a:lnSpc>
              <a:spcBef>
                <a:spcPts val="45"/>
              </a:spcBef>
            </a:pPr>
            <a:r>
              <a:rPr dirty="0" sz="1700" spc="-45">
                <a:latin typeface="Arial"/>
                <a:cs typeface="Arial"/>
              </a:rPr>
              <a:t>competent, </a:t>
            </a:r>
            <a:r>
              <a:rPr dirty="0" sz="1700" spc="-70">
                <a:latin typeface="Arial"/>
                <a:cs typeface="Arial"/>
              </a:rPr>
              <a:t>responsible,</a:t>
            </a:r>
            <a:r>
              <a:rPr dirty="0" sz="1700" spc="-160">
                <a:latin typeface="Arial"/>
                <a:cs typeface="Arial"/>
              </a:rPr>
              <a:t> </a:t>
            </a:r>
            <a:r>
              <a:rPr dirty="0" sz="1700" spc="-85">
                <a:latin typeface="Arial"/>
                <a:cs typeface="Arial"/>
              </a:rPr>
              <a:t>and  </a:t>
            </a:r>
            <a:r>
              <a:rPr dirty="0" sz="1700" spc="-20">
                <a:latin typeface="Arial"/>
                <a:cs typeface="Arial"/>
              </a:rPr>
              <a:t>thoughtful </a:t>
            </a:r>
            <a:r>
              <a:rPr dirty="0" sz="1700" spc="-120">
                <a:latin typeface="Arial"/>
                <a:cs typeface="Arial"/>
              </a:rPr>
              <a:t>use </a:t>
            </a:r>
            <a:r>
              <a:rPr dirty="0" sz="1700" spc="-5">
                <a:latin typeface="Arial"/>
                <a:cs typeface="Arial"/>
              </a:rPr>
              <a:t>of</a:t>
            </a:r>
            <a:r>
              <a:rPr dirty="0" sz="1700" spc="-130">
                <a:latin typeface="Arial"/>
                <a:cs typeface="Arial"/>
              </a:rPr>
              <a:t> </a:t>
            </a:r>
            <a:r>
              <a:rPr dirty="0" sz="1700" spc="-95">
                <a:latin typeface="Arial"/>
                <a:cs typeface="Arial"/>
              </a:rPr>
              <a:t>devices</a:t>
            </a:r>
            <a:endParaRPr sz="1700">
              <a:latin typeface="Arial"/>
              <a:cs typeface="Arial"/>
            </a:endParaRPr>
          </a:p>
          <a:p>
            <a:pPr marL="257810" indent="-245110">
              <a:lnSpc>
                <a:spcPct val="100000"/>
              </a:lnSpc>
              <a:spcBef>
                <a:spcPts val="1610"/>
              </a:spcBef>
              <a:buClr>
                <a:srgbClr val="00B44B"/>
              </a:buClr>
              <a:buFont typeface="Helvetica"/>
              <a:buChar char="●"/>
              <a:tabLst>
                <a:tab pos="257810" algn="l"/>
              </a:tabLst>
            </a:pPr>
            <a:r>
              <a:rPr dirty="0" sz="1700" spc="-105">
                <a:latin typeface="Arial"/>
                <a:cs typeface="Arial"/>
              </a:rPr>
              <a:t>Best </a:t>
            </a:r>
            <a:r>
              <a:rPr dirty="0" sz="1700" spc="-90">
                <a:latin typeface="Arial"/>
                <a:cs typeface="Arial"/>
              </a:rPr>
              <a:t>Practices </a:t>
            </a:r>
            <a:r>
              <a:rPr dirty="0" sz="1700" spc="5">
                <a:latin typeface="Arial"/>
                <a:cs typeface="Arial"/>
              </a:rPr>
              <a:t>for </a:t>
            </a:r>
            <a:r>
              <a:rPr dirty="0" sz="1700" spc="-60">
                <a:latin typeface="Arial"/>
                <a:cs typeface="Arial"/>
              </a:rPr>
              <a:t>Effective </a:t>
            </a:r>
            <a:r>
              <a:rPr dirty="0" sz="1700" spc="-100">
                <a:latin typeface="Arial"/>
                <a:cs typeface="Arial"/>
              </a:rPr>
              <a:t>Device</a:t>
            </a:r>
            <a:r>
              <a:rPr dirty="0" sz="1700" spc="-190">
                <a:latin typeface="Arial"/>
                <a:cs typeface="Arial"/>
              </a:rPr>
              <a:t> </a:t>
            </a:r>
            <a:r>
              <a:rPr dirty="0" sz="1700" spc="-70">
                <a:latin typeface="Arial"/>
                <a:cs typeface="Arial"/>
              </a:rPr>
              <a:t>Rollouts</a:t>
            </a:r>
            <a:endParaRPr sz="1700">
              <a:latin typeface="Arial"/>
              <a:cs typeface="Arial"/>
            </a:endParaRPr>
          </a:p>
          <a:p>
            <a:pPr marL="257810" indent="-245110">
              <a:lnSpc>
                <a:spcPct val="100000"/>
              </a:lnSpc>
              <a:spcBef>
                <a:spcPts val="1060"/>
              </a:spcBef>
              <a:buClr>
                <a:srgbClr val="00B44B"/>
              </a:buClr>
              <a:buFont typeface="Helvetica"/>
              <a:buChar char="●"/>
              <a:tabLst>
                <a:tab pos="257810" algn="l"/>
              </a:tabLst>
            </a:pPr>
            <a:r>
              <a:rPr dirty="0" sz="1700" spc="-65">
                <a:latin typeface="Arial"/>
                <a:cs typeface="Arial"/>
              </a:rPr>
              <a:t>Student </a:t>
            </a:r>
            <a:r>
              <a:rPr dirty="0" sz="1700" spc="-75">
                <a:latin typeface="Arial"/>
                <a:cs typeface="Arial"/>
              </a:rPr>
              <a:t>behaviors</a:t>
            </a:r>
            <a:r>
              <a:rPr dirty="0" sz="1700" spc="-114">
                <a:latin typeface="Arial"/>
                <a:cs typeface="Arial"/>
              </a:rPr>
              <a:t> </a:t>
            </a:r>
            <a:r>
              <a:rPr dirty="0" sz="1700" spc="-65">
                <a:latin typeface="Arial"/>
                <a:cs typeface="Arial"/>
              </a:rPr>
              <a:t>checklist</a:t>
            </a:r>
            <a:endParaRPr sz="1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263928"/>
            <a:ext cx="9144000" cy="8795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3992879"/>
            <a:ext cx="9144000" cy="1121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90423" y="361696"/>
            <a:ext cx="5468620" cy="406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-210"/>
              <a:t>Purpose </a:t>
            </a:r>
            <a:r>
              <a:rPr dirty="0" sz="2500" spc="-45"/>
              <a:t>&amp; </a:t>
            </a:r>
            <a:r>
              <a:rPr dirty="0" sz="2500" spc="-204"/>
              <a:t>Outcomes </a:t>
            </a:r>
            <a:r>
              <a:rPr dirty="0" sz="2500" spc="-110"/>
              <a:t>of </a:t>
            </a:r>
            <a:r>
              <a:rPr dirty="0" sz="2500" spc="-95"/>
              <a:t>the </a:t>
            </a:r>
            <a:r>
              <a:rPr dirty="0" sz="2500" spc="-180"/>
              <a:t>Study, </a:t>
            </a:r>
            <a:r>
              <a:rPr dirty="0" sz="2500" spc="-130"/>
              <a:t>Part</a:t>
            </a:r>
            <a:r>
              <a:rPr dirty="0" sz="2500" spc="5"/>
              <a:t> </a:t>
            </a:r>
            <a:r>
              <a:rPr dirty="0" sz="2500" spc="-125"/>
              <a:t>1</a:t>
            </a:r>
            <a:endParaRPr sz="2500"/>
          </a:p>
        </p:txBody>
      </p:sp>
      <p:sp>
        <p:nvSpPr>
          <p:cNvPr id="5" name="object 5"/>
          <p:cNvSpPr txBox="1"/>
          <p:nvPr/>
        </p:nvSpPr>
        <p:spPr>
          <a:xfrm>
            <a:off x="390423" y="1040383"/>
            <a:ext cx="8271509" cy="32092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2000"/>
              </a:lnSpc>
              <a:spcBef>
                <a:spcPts val="100"/>
              </a:spcBef>
            </a:pPr>
            <a:r>
              <a:rPr dirty="0" sz="1500" spc="-114">
                <a:latin typeface="Arial"/>
                <a:cs typeface="Arial"/>
              </a:rPr>
              <a:t>The </a:t>
            </a:r>
            <a:r>
              <a:rPr dirty="0" sz="1500" spc="-25">
                <a:latin typeface="Arial"/>
                <a:cs typeface="Arial"/>
              </a:rPr>
              <a:t>following </a:t>
            </a:r>
            <a:r>
              <a:rPr dirty="0" sz="1500" spc="-45">
                <a:latin typeface="Arial"/>
                <a:cs typeface="Arial"/>
              </a:rPr>
              <a:t>items </a:t>
            </a:r>
            <a:r>
              <a:rPr dirty="0" sz="1500" spc="-55">
                <a:latin typeface="Arial"/>
                <a:cs typeface="Arial"/>
              </a:rPr>
              <a:t>specifically </a:t>
            </a:r>
            <a:r>
              <a:rPr dirty="0" sz="1500" spc="-90">
                <a:latin typeface="Arial"/>
                <a:cs typeface="Arial"/>
              </a:rPr>
              <a:t>address </a:t>
            </a:r>
            <a:r>
              <a:rPr dirty="0" sz="1500" spc="-80">
                <a:latin typeface="Arial"/>
                <a:cs typeface="Arial"/>
              </a:rPr>
              <a:t>Classcraft’s </a:t>
            </a:r>
            <a:r>
              <a:rPr dirty="0" sz="1500" spc="-40">
                <a:latin typeface="Arial"/>
                <a:cs typeface="Arial"/>
              </a:rPr>
              <a:t>positive </a:t>
            </a:r>
            <a:r>
              <a:rPr dirty="0" sz="1500" spc="-45">
                <a:latin typeface="Arial"/>
                <a:cs typeface="Arial"/>
              </a:rPr>
              <a:t>impact, </a:t>
            </a:r>
            <a:r>
              <a:rPr dirty="0" sz="1500" spc="-10">
                <a:latin typeface="Arial"/>
                <a:cs typeface="Arial"/>
              </a:rPr>
              <a:t>but </a:t>
            </a:r>
            <a:r>
              <a:rPr dirty="0" sz="1500" spc="-45">
                <a:latin typeface="Arial"/>
                <a:cs typeface="Arial"/>
              </a:rPr>
              <a:t>more </a:t>
            </a:r>
            <a:r>
              <a:rPr dirty="0" sz="1500" spc="-20">
                <a:latin typeface="Arial"/>
                <a:cs typeface="Arial"/>
              </a:rPr>
              <a:t>importantly, the</a:t>
            </a:r>
            <a:r>
              <a:rPr dirty="0" sz="1500" spc="-280">
                <a:latin typeface="Arial"/>
                <a:cs typeface="Arial"/>
              </a:rPr>
              <a:t> </a:t>
            </a:r>
            <a:r>
              <a:rPr dirty="0" sz="1500" spc="-75">
                <a:latin typeface="Arial"/>
                <a:cs typeface="Arial"/>
              </a:rPr>
              <a:t>conclusions  </a:t>
            </a:r>
            <a:r>
              <a:rPr dirty="0" sz="1500" spc="-50">
                <a:latin typeface="Arial"/>
                <a:cs typeface="Arial"/>
              </a:rPr>
              <a:t>extend</a:t>
            </a:r>
            <a:r>
              <a:rPr dirty="0" sz="1500" spc="-85">
                <a:latin typeface="Arial"/>
                <a:cs typeface="Arial"/>
              </a:rPr>
              <a:t> </a:t>
            </a:r>
            <a:r>
              <a:rPr dirty="0" sz="1500" spc="15">
                <a:latin typeface="Arial"/>
                <a:cs typeface="Arial"/>
              </a:rPr>
              <a:t>to</a:t>
            </a:r>
            <a:r>
              <a:rPr dirty="0" sz="1500" spc="-85">
                <a:latin typeface="Arial"/>
                <a:cs typeface="Arial"/>
              </a:rPr>
              <a:t> </a:t>
            </a:r>
            <a:r>
              <a:rPr dirty="0" sz="1500" spc="-45">
                <a:latin typeface="Arial"/>
                <a:cs typeface="Arial"/>
              </a:rPr>
              <a:t>gamification</a:t>
            </a:r>
            <a:r>
              <a:rPr dirty="0" sz="1500" spc="-85">
                <a:latin typeface="Arial"/>
                <a:cs typeface="Arial"/>
              </a:rPr>
              <a:t> </a:t>
            </a:r>
            <a:r>
              <a:rPr dirty="0" sz="1500" spc="-5">
                <a:latin typeface="Arial"/>
                <a:cs typeface="Arial"/>
              </a:rPr>
              <a:t>of</a:t>
            </a:r>
            <a:r>
              <a:rPr dirty="0" sz="1500" spc="-75">
                <a:latin typeface="Arial"/>
                <a:cs typeface="Arial"/>
              </a:rPr>
              <a:t> </a:t>
            </a:r>
            <a:r>
              <a:rPr dirty="0" sz="1500" spc="-70">
                <a:latin typeface="Arial"/>
                <a:cs typeface="Arial"/>
              </a:rPr>
              <a:t>device</a:t>
            </a:r>
            <a:r>
              <a:rPr dirty="0" sz="1500" spc="-80">
                <a:latin typeface="Arial"/>
                <a:cs typeface="Arial"/>
              </a:rPr>
              <a:t> </a:t>
            </a:r>
            <a:r>
              <a:rPr dirty="0" sz="1500" spc="-25">
                <a:latin typeface="Arial"/>
                <a:cs typeface="Arial"/>
              </a:rPr>
              <a:t>rollouts</a:t>
            </a:r>
            <a:r>
              <a:rPr dirty="0" sz="1500" spc="-80">
                <a:latin typeface="Arial"/>
                <a:cs typeface="Arial"/>
              </a:rPr>
              <a:t> </a:t>
            </a:r>
            <a:r>
              <a:rPr dirty="0" sz="1500" spc="-20">
                <a:latin typeface="Arial"/>
                <a:cs typeface="Arial"/>
              </a:rPr>
              <a:t>in</a:t>
            </a:r>
            <a:r>
              <a:rPr dirty="0" sz="1500" spc="-85">
                <a:latin typeface="Arial"/>
                <a:cs typeface="Arial"/>
              </a:rPr>
              <a:t> </a:t>
            </a:r>
            <a:r>
              <a:rPr dirty="0" sz="1500" spc="-60">
                <a:latin typeface="Arial"/>
                <a:cs typeface="Arial"/>
              </a:rPr>
              <a:t>general: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Times New Roman"/>
              <a:cs typeface="Times New Roman"/>
            </a:endParaRPr>
          </a:p>
          <a:p>
            <a:pPr marL="378460" marR="696595" indent="-213360">
              <a:lnSpc>
                <a:spcPct val="111700"/>
              </a:lnSpc>
              <a:spcBef>
                <a:spcPts val="5"/>
              </a:spcBef>
              <a:buClr>
                <a:srgbClr val="00B44B"/>
              </a:buClr>
              <a:buFont typeface="Helvetica"/>
              <a:buChar char="●"/>
              <a:tabLst>
                <a:tab pos="378460" algn="l"/>
              </a:tabLst>
            </a:pPr>
            <a:r>
              <a:rPr dirty="0" sz="1200" spc="-114">
                <a:latin typeface="Arial"/>
                <a:cs typeface="Arial"/>
              </a:rPr>
              <a:t>Tasks </a:t>
            </a:r>
            <a:r>
              <a:rPr dirty="0" sz="1200" spc="5">
                <a:latin typeface="Arial"/>
                <a:cs typeface="Arial"/>
              </a:rPr>
              <a:t>with </a:t>
            </a:r>
            <a:r>
              <a:rPr dirty="0" sz="1200" spc="-25">
                <a:latin typeface="Arial"/>
                <a:cs typeface="Arial"/>
              </a:rPr>
              <a:t>motivational </a:t>
            </a:r>
            <a:r>
              <a:rPr dirty="0" sz="1200" spc="-40">
                <a:latin typeface="Arial"/>
                <a:cs typeface="Arial"/>
              </a:rPr>
              <a:t>gamified </a:t>
            </a:r>
            <a:r>
              <a:rPr dirty="0" sz="1200" spc="-70">
                <a:latin typeface="Arial"/>
                <a:cs typeface="Arial"/>
              </a:rPr>
              <a:t>mechanics </a:t>
            </a:r>
            <a:r>
              <a:rPr dirty="0" sz="1200" spc="-114">
                <a:latin typeface="Arial"/>
                <a:cs typeface="Arial"/>
              </a:rPr>
              <a:t>→ </a:t>
            </a:r>
            <a:r>
              <a:rPr dirty="0" sz="1200" spc="-30">
                <a:latin typeface="Arial"/>
                <a:cs typeface="Arial"/>
              </a:rPr>
              <a:t>improvement </a:t>
            </a:r>
            <a:r>
              <a:rPr dirty="0" sz="1200" spc="-15">
                <a:latin typeface="Arial"/>
                <a:cs typeface="Arial"/>
              </a:rPr>
              <a:t>in </a:t>
            </a:r>
            <a:r>
              <a:rPr dirty="0" sz="1200" spc="-40">
                <a:latin typeface="Arial"/>
                <a:cs typeface="Arial"/>
              </a:rPr>
              <a:t>21st-century </a:t>
            </a:r>
            <a:r>
              <a:rPr dirty="0" sz="1200" spc="-45">
                <a:latin typeface="Arial"/>
                <a:cs typeface="Arial"/>
              </a:rPr>
              <a:t>learning </a:t>
            </a:r>
            <a:r>
              <a:rPr dirty="0" sz="1200" spc="-50">
                <a:latin typeface="Arial"/>
                <a:cs typeface="Arial"/>
              </a:rPr>
              <a:t>skills, </a:t>
            </a:r>
            <a:r>
              <a:rPr dirty="0" sz="1200" spc="-40">
                <a:latin typeface="Arial"/>
                <a:cs typeface="Arial"/>
              </a:rPr>
              <a:t>technical </a:t>
            </a:r>
            <a:r>
              <a:rPr dirty="0" sz="1200" spc="-50">
                <a:latin typeface="Arial"/>
                <a:cs typeface="Arial"/>
              </a:rPr>
              <a:t>competencies,  </a:t>
            </a:r>
            <a:r>
              <a:rPr dirty="0" sz="1200" spc="-55">
                <a:latin typeface="Arial"/>
                <a:cs typeface="Arial"/>
              </a:rPr>
              <a:t>independence, </a:t>
            </a:r>
            <a:r>
              <a:rPr dirty="0" sz="1200" spc="-60">
                <a:latin typeface="Arial"/>
                <a:cs typeface="Arial"/>
              </a:rPr>
              <a:t>and </a:t>
            </a:r>
            <a:r>
              <a:rPr dirty="0" sz="1200" spc="-50">
                <a:latin typeface="Arial"/>
                <a:cs typeface="Arial"/>
              </a:rPr>
              <a:t>personal </a:t>
            </a:r>
            <a:r>
              <a:rPr dirty="0" sz="1200" spc="-35">
                <a:latin typeface="Arial"/>
                <a:cs typeface="Arial"/>
              </a:rPr>
              <a:t>accountability </a:t>
            </a:r>
            <a:r>
              <a:rPr dirty="0" sz="1200">
                <a:latin typeface="Arial"/>
                <a:cs typeface="Arial"/>
              </a:rPr>
              <a:t>for </a:t>
            </a:r>
            <a:r>
              <a:rPr dirty="0" sz="1200" spc="-70">
                <a:latin typeface="Arial"/>
                <a:cs typeface="Arial"/>
              </a:rPr>
              <a:t>devices </a:t>
            </a:r>
            <a:r>
              <a:rPr dirty="0" sz="1200" spc="-60">
                <a:latin typeface="Arial"/>
                <a:cs typeface="Arial"/>
              </a:rPr>
              <a:t>and </a:t>
            </a:r>
            <a:r>
              <a:rPr dirty="0" sz="1200" spc="-10">
                <a:latin typeface="Arial"/>
                <a:cs typeface="Arial"/>
              </a:rPr>
              <a:t>their</a:t>
            </a:r>
            <a:r>
              <a:rPr dirty="0" sz="1200" spc="-170">
                <a:latin typeface="Arial"/>
                <a:cs typeface="Arial"/>
              </a:rPr>
              <a:t> </a:t>
            </a:r>
            <a:r>
              <a:rPr dirty="0" sz="1200" spc="-65">
                <a:latin typeface="Arial"/>
                <a:cs typeface="Arial"/>
              </a:rPr>
              <a:t>readiness</a:t>
            </a:r>
            <a:endParaRPr sz="1200">
              <a:latin typeface="Arial"/>
              <a:cs typeface="Arial"/>
            </a:endParaRPr>
          </a:p>
          <a:p>
            <a:pPr marL="378460" indent="-213360">
              <a:lnSpc>
                <a:spcPct val="100000"/>
              </a:lnSpc>
              <a:spcBef>
                <a:spcPts val="1245"/>
              </a:spcBef>
              <a:buClr>
                <a:srgbClr val="00B44B"/>
              </a:buClr>
              <a:buFont typeface="Helvetica"/>
              <a:buChar char="●"/>
              <a:tabLst>
                <a:tab pos="378460" algn="l"/>
              </a:tabLst>
            </a:pPr>
            <a:r>
              <a:rPr dirty="0" sz="1200" spc="-45">
                <a:latin typeface="Arial"/>
                <a:cs typeface="Arial"/>
              </a:rPr>
              <a:t>Student-led, </a:t>
            </a:r>
            <a:r>
              <a:rPr dirty="0" sz="1200" spc="-40">
                <a:latin typeface="Arial"/>
                <a:cs typeface="Arial"/>
              </a:rPr>
              <a:t>independent, </a:t>
            </a:r>
            <a:r>
              <a:rPr dirty="0" sz="1200" spc="-60">
                <a:latin typeface="Arial"/>
                <a:cs typeface="Arial"/>
              </a:rPr>
              <a:t>and </a:t>
            </a:r>
            <a:r>
              <a:rPr dirty="0" sz="1200" spc="-45">
                <a:latin typeface="Arial"/>
                <a:cs typeface="Arial"/>
              </a:rPr>
              <a:t>sophisticated </a:t>
            </a:r>
            <a:r>
              <a:rPr dirty="0" sz="1200" spc="-85">
                <a:latin typeface="Arial"/>
                <a:cs typeface="Arial"/>
              </a:rPr>
              <a:t>use </a:t>
            </a:r>
            <a:r>
              <a:rPr dirty="0" sz="1200" spc="-5">
                <a:latin typeface="Arial"/>
                <a:cs typeface="Arial"/>
              </a:rPr>
              <a:t>of </a:t>
            </a:r>
            <a:r>
              <a:rPr dirty="0" sz="1200" spc="-70">
                <a:latin typeface="Arial"/>
                <a:cs typeface="Arial"/>
              </a:rPr>
              <a:t>devices </a:t>
            </a:r>
            <a:r>
              <a:rPr dirty="0" sz="1200" spc="-60">
                <a:latin typeface="Arial"/>
                <a:cs typeface="Arial"/>
              </a:rPr>
              <a:t>increased </a:t>
            </a:r>
            <a:r>
              <a:rPr dirty="0" sz="1200" spc="-40">
                <a:latin typeface="Arial"/>
                <a:cs typeface="Arial"/>
              </a:rPr>
              <a:t>roughly</a:t>
            </a:r>
            <a:r>
              <a:rPr dirty="0" sz="1200" spc="-70">
                <a:latin typeface="Arial"/>
                <a:cs typeface="Arial"/>
              </a:rPr>
              <a:t> </a:t>
            </a:r>
            <a:r>
              <a:rPr dirty="0" sz="1200" spc="-100">
                <a:latin typeface="Arial"/>
                <a:cs typeface="Arial"/>
              </a:rPr>
              <a:t>100%</a:t>
            </a:r>
            <a:endParaRPr sz="1200">
              <a:latin typeface="Arial"/>
              <a:cs typeface="Arial"/>
            </a:endParaRPr>
          </a:p>
          <a:p>
            <a:pPr marL="378460" marR="64135" indent="-213360">
              <a:lnSpc>
                <a:spcPct val="118300"/>
              </a:lnSpc>
              <a:spcBef>
                <a:spcPts val="915"/>
              </a:spcBef>
              <a:buClr>
                <a:srgbClr val="00B44B"/>
              </a:buClr>
              <a:buFont typeface="Helvetica"/>
              <a:buChar char="●"/>
              <a:tabLst>
                <a:tab pos="378460" algn="l"/>
              </a:tabLst>
            </a:pPr>
            <a:r>
              <a:rPr dirty="0" sz="1200" spc="-30">
                <a:latin typeface="Arial"/>
                <a:cs typeface="Arial"/>
              </a:rPr>
              <a:t>“Gamification </a:t>
            </a:r>
            <a:r>
              <a:rPr dirty="0" sz="1200" spc="-114">
                <a:latin typeface="Arial"/>
                <a:cs typeface="Arial"/>
              </a:rPr>
              <a:t>as </a:t>
            </a:r>
            <a:r>
              <a:rPr dirty="0" sz="1200" spc="-95">
                <a:latin typeface="Arial"/>
                <a:cs typeface="Arial"/>
              </a:rPr>
              <a:t>a </a:t>
            </a:r>
            <a:r>
              <a:rPr dirty="0" sz="1200" spc="-25">
                <a:latin typeface="Arial"/>
                <a:cs typeface="Arial"/>
              </a:rPr>
              <a:t>motivational </a:t>
            </a:r>
            <a:r>
              <a:rPr dirty="0" sz="1200">
                <a:latin typeface="Arial"/>
                <a:cs typeface="Arial"/>
              </a:rPr>
              <a:t>tool </a:t>
            </a:r>
            <a:r>
              <a:rPr dirty="0" sz="1200" spc="-60">
                <a:latin typeface="Arial"/>
                <a:cs typeface="Arial"/>
              </a:rPr>
              <a:t>and </a:t>
            </a:r>
            <a:r>
              <a:rPr dirty="0" sz="1200" spc="-15">
                <a:latin typeface="Arial"/>
                <a:cs typeface="Arial"/>
              </a:rPr>
              <a:t>platform </a:t>
            </a:r>
            <a:r>
              <a:rPr dirty="0" sz="1200" spc="5">
                <a:latin typeface="Arial"/>
                <a:cs typeface="Arial"/>
              </a:rPr>
              <a:t>for </a:t>
            </a:r>
            <a:r>
              <a:rPr dirty="0" sz="1200" spc="-30">
                <a:latin typeface="Arial"/>
                <a:cs typeface="Arial"/>
              </a:rPr>
              <a:t>online </a:t>
            </a:r>
            <a:r>
              <a:rPr dirty="0" sz="1200" spc="-40">
                <a:latin typeface="Arial"/>
                <a:cs typeface="Arial"/>
              </a:rPr>
              <a:t>delivery </a:t>
            </a:r>
            <a:r>
              <a:rPr dirty="0" sz="1200">
                <a:latin typeface="Arial"/>
                <a:cs typeface="Arial"/>
              </a:rPr>
              <a:t>of </a:t>
            </a:r>
            <a:r>
              <a:rPr dirty="0" sz="1200" spc="-45">
                <a:latin typeface="Arial"/>
                <a:cs typeface="Arial"/>
              </a:rPr>
              <a:t>learning </a:t>
            </a:r>
            <a:r>
              <a:rPr dirty="0" sz="1200" spc="-30">
                <a:latin typeface="Arial"/>
                <a:cs typeface="Arial"/>
              </a:rPr>
              <a:t>activities </a:t>
            </a:r>
            <a:r>
              <a:rPr dirty="0" sz="1200" spc="-60">
                <a:latin typeface="Arial"/>
                <a:cs typeface="Arial"/>
              </a:rPr>
              <a:t>and </a:t>
            </a:r>
            <a:r>
              <a:rPr dirty="0" sz="1200" spc="-65">
                <a:latin typeface="Arial"/>
                <a:cs typeface="Arial"/>
              </a:rPr>
              <a:t>resources is </a:t>
            </a:r>
            <a:r>
              <a:rPr dirty="0" sz="1200" spc="-95">
                <a:latin typeface="Arial"/>
                <a:cs typeface="Arial"/>
              </a:rPr>
              <a:t>a </a:t>
            </a:r>
            <a:r>
              <a:rPr dirty="0" sz="1200" spc="-25">
                <a:latin typeface="Arial"/>
                <a:cs typeface="Arial"/>
              </a:rPr>
              <a:t>critical </a:t>
            </a:r>
            <a:r>
              <a:rPr dirty="0" sz="1200" spc="-40">
                <a:latin typeface="Arial"/>
                <a:cs typeface="Arial"/>
              </a:rPr>
              <a:t>element </a:t>
            </a:r>
            <a:r>
              <a:rPr dirty="0" sz="1200" spc="-5">
                <a:latin typeface="Arial"/>
                <a:cs typeface="Arial"/>
              </a:rPr>
              <a:t>of  </a:t>
            </a:r>
            <a:r>
              <a:rPr dirty="0" sz="1200" spc="-30">
                <a:latin typeface="Arial"/>
                <a:cs typeface="Arial"/>
              </a:rPr>
              <a:t>integrating </a:t>
            </a:r>
            <a:r>
              <a:rPr dirty="0" sz="1200" spc="-45">
                <a:latin typeface="Arial"/>
                <a:cs typeface="Arial"/>
              </a:rPr>
              <a:t>technology </a:t>
            </a:r>
            <a:r>
              <a:rPr dirty="0" sz="1200" spc="-5">
                <a:latin typeface="Arial"/>
                <a:cs typeface="Arial"/>
              </a:rPr>
              <a:t>into</a:t>
            </a:r>
            <a:r>
              <a:rPr dirty="0" sz="1200" spc="-114">
                <a:latin typeface="Arial"/>
                <a:cs typeface="Arial"/>
              </a:rPr>
              <a:t> </a:t>
            </a:r>
            <a:r>
              <a:rPr dirty="0" sz="1200" spc="-45">
                <a:latin typeface="Arial"/>
                <a:cs typeface="Arial"/>
              </a:rPr>
              <a:t>schools”</a:t>
            </a:r>
            <a:endParaRPr sz="1200">
              <a:latin typeface="Arial"/>
              <a:cs typeface="Arial"/>
            </a:endParaRPr>
          </a:p>
          <a:p>
            <a:pPr marL="378460" indent="-213360">
              <a:lnSpc>
                <a:spcPct val="100000"/>
              </a:lnSpc>
              <a:spcBef>
                <a:spcPts val="1150"/>
              </a:spcBef>
              <a:buClr>
                <a:srgbClr val="00B44B"/>
              </a:buClr>
              <a:buFont typeface="Helvetica"/>
              <a:buChar char="●"/>
              <a:tabLst>
                <a:tab pos="378460" algn="l"/>
              </a:tabLst>
            </a:pPr>
            <a:r>
              <a:rPr dirty="0" sz="1200" spc="-60">
                <a:latin typeface="Arial"/>
                <a:cs typeface="Arial"/>
              </a:rPr>
              <a:t>Students</a:t>
            </a:r>
            <a:r>
              <a:rPr dirty="0" sz="1200" spc="-55">
                <a:latin typeface="Arial"/>
                <a:cs typeface="Arial"/>
              </a:rPr>
              <a:t> </a:t>
            </a:r>
            <a:r>
              <a:rPr dirty="0" sz="1200" spc="-60">
                <a:latin typeface="Arial"/>
                <a:cs typeface="Arial"/>
              </a:rPr>
              <a:t>placed </a:t>
            </a:r>
            <a:r>
              <a:rPr dirty="0" sz="1200" spc="-95">
                <a:latin typeface="Arial"/>
                <a:cs typeface="Arial"/>
              </a:rPr>
              <a:t>a</a:t>
            </a:r>
            <a:r>
              <a:rPr dirty="0" sz="1200" spc="-55">
                <a:latin typeface="Arial"/>
                <a:cs typeface="Arial"/>
              </a:rPr>
              <a:t> </a:t>
            </a:r>
            <a:r>
              <a:rPr dirty="0" sz="1200" spc="-40">
                <a:latin typeface="Arial"/>
                <a:cs typeface="Arial"/>
              </a:rPr>
              <a:t>greater</a:t>
            </a:r>
            <a:r>
              <a:rPr dirty="0" sz="1200" spc="-60">
                <a:latin typeface="Arial"/>
                <a:cs typeface="Arial"/>
              </a:rPr>
              <a:t> </a:t>
            </a:r>
            <a:r>
              <a:rPr dirty="0" sz="1200" spc="-55">
                <a:latin typeface="Arial"/>
                <a:cs typeface="Arial"/>
              </a:rPr>
              <a:t>value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 spc="-40">
                <a:latin typeface="Arial"/>
                <a:cs typeface="Arial"/>
              </a:rPr>
              <a:t>on</a:t>
            </a:r>
            <a:r>
              <a:rPr dirty="0" sz="1200" spc="-6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their</a:t>
            </a:r>
            <a:r>
              <a:rPr dirty="0" sz="1200" spc="-60">
                <a:latin typeface="Arial"/>
                <a:cs typeface="Arial"/>
              </a:rPr>
              <a:t> </a:t>
            </a:r>
            <a:r>
              <a:rPr dirty="0" sz="1200" spc="-70">
                <a:latin typeface="Arial"/>
                <a:cs typeface="Arial"/>
              </a:rPr>
              <a:t>devices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 spc="-55">
                <a:latin typeface="Arial"/>
                <a:cs typeface="Arial"/>
              </a:rPr>
              <a:t>being</a:t>
            </a:r>
            <a:r>
              <a:rPr dirty="0" sz="1200" spc="-60">
                <a:latin typeface="Arial"/>
                <a:cs typeface="Arial"/>
              </a:rPr>
              <a:t> </a:t>
            </a:r>
            <a:r>
              <a:rPr dirty="0" sz="1200" spc="-45">
                <a:latin typeface="Arial"/>
                <a:cs typeface="Arial"/>
              </a:rPr>
              <a:t>present</a:t>
            </a:r>
            <a:r>
              <a:rPr dirty="0" sz="1200" spc="-60">
                <a:latin typeface="Arial"/>
                <a:cs typeface="Arial"/>
              </a:rPr>
              <a:t> and</a:t>
            </a:r>
            <a:r>
              <a:rPr dirty="0" sz="1200" spc="-65">
                <a:latin typeface="Arial"/>
                <a:cs typeface="Arial"/>
              </a:rPr>
              <a:t> </a:t>
            </a:r>
            <a:r>
              <a:rPr dirty="0" sz="1200" spc="-55">
                <a:latin typeface="Arial"/>
                <a:cs typeface="Arial"/>
              </a:rPr>
              <a:t>ready</a:t>
            </a:r>
            <a:r>
              <a:rPr dirty="0" sz="1200" spc="-60">
                <a:latin typeface="Arial"/>
                <a:cs typeface="Arial"/>
              </a:rPr>
              <a:t> </a:t>
            </a:r>
            <a:r>
              <a:rPr dirty="0" sz="1200" spc="10">
                <a:latin typeface="Arial"/>
                <a:cs typeface="Arial"/>
              </a:rPr>
              <a:t>to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 spc="-85">
                <a:latin typeface="Arial"/>
                <a:cs typeface="Arial"/>
              </a:rPr>
              <a:t>use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 spc="-20">
                <a:latin typeface="Arial"/>
                <a:cs typeface="Arial"/>
              </a:rPr>
              <a:t>in</a:t>
            </a:r>
            <a:r>
              <a:rPr dirty="0" sz="1200" spc="-60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order</a:t>
            </a:r>
            <a:r>
              <a:rPr dirty="0" sz="1200" spc="-65">
                <a:latin typeface="Arial"/>
                <a:cs typeface="Arial"/>
              </a:rPr>
              <a:t> </a:t>
            </a:r>
            <a:r>
              <a:rPr dirty="0" sz="1200" spc="10">
                <a:latin typeface="Arial"/>
                <a:cs typeface="Arial"/>
              </a:rPr>
              <a:t>to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 spc="-40">
                <a:latin typeface="Arial"/>
                <a:cs typeface="Arial"/>
              </a:rPr>
              <a:t>enjoy</a:t>
            </a:r>
            <a:r>
              <a:rPr dirty="0" sz="1200" spc="-60">
                <a:latin typeface="Arial"/>
                <a:cs typeface="Arial"/>
              </a:rPr>
              <a:t> </a:t>
            </a:r>
            <a:r>
              <a:rPr dirty="0" sz="1200" spc="-40">
                <a:latin typeface="Arial"/>
                <a:cs typeface="Arial"/>
              </a:rPr>
              <a:t>gamified</a:t>
            </a:r>
            <a:r>
              <a:rPr dirty="0" sz="1200" spc="-60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content</a:t>
            </a:r>
            <a:endParaRPr sz="1200">
              <a:latin typeface="Arial"/>
              <a:cs typeface="Arial"/>
            </a:endParaRPr>
          </a:p>
          <a:p>
            <a:pPr marL="378460" marR="31115" indent="-213360">
              <a:lnSpc>
                <a:spcPct val="114999"/>
              </a:lnSpc>
              <a:spcBef>
                <a:spcPts val="1035"/>
              </a:spcBef>
              <a:buClr>
                <a:srgbClr val="00B44B"/>
              </a:buClr>
              <a:buFont typeface="Helvetica"/>
              <a:buChar char="●"/>
              <a:tabLst>
                <a:tab pos="378460" algn="l"/>
              </a:tabLst>
            </a:pPr>
            <a:r>
              <a:rPr dirty="0" sz="1200" spc="-90">
                <a:latin typeface="Arial"/>
                <a:cs typeface="Arial"/>
              </a:rPr>
              <a:t>The</a:t>
            </a:r>
            <a:r>
              <a:rPr dirty="0" sz="1200" spc="-55">
                <a:latin typeface="Arial"/>
                <a:cs typeface="Arial"/>
              </a:rPr>
              <a:t> </a:t>
            </a:r>
            <a:r>
              <a:rPr dirty="0" sz="1200" spc="-85">
                <a:latin typeface="Arial"/>
                <a:cs typeface="Arial"/>
              </a:rPr>
              <a:t>use</a:t>
            </a:r>
            <a:r>
              <a:rPr dirty="0" sz="1200" spc="-5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60">
                <a:latin typeface="Arial"/>
                <a:cs typeface="Arial"/>
              </a:rPr>
              <a:t> </a:t>
            </a:r>
            <a:r>
              <a:rPr dirty="0" sz="1200" spc="-35">
                <a:latin typeface="Arial"/>
                <a:cs typeface="Arial"/>
              </a:rPr>
              <a:t>gamification</a:t>
            </a:r>
            <a:r>
              <a:rPr dirty="0" sz="1200" spc="-55">
                <a:latin typeface="Arial"/>
                <a:cs typeface="Arial"/>
              </a:rPr>
              <a:t> </a:t>
            </a:r>
            <a:r>
              <a:rPr dirty="0" sz="1200" spc="-45">
                <a:latin typeface="Arial"/>
                <a:cs typeface="Arial"/>
              </a:rPr>
              <a:t>capitalized</a:t>
            </a:r>
            <a:r>
              <a:rPr dirty="0" sz="1200" spc="-60">
                <a:latin typeface="Arial"/>
                <a:cs typeface="Arial"/>
              </a:rPr>
              <a:t> </a:t>
            </a:r>
            <a:r>
              <a:rPr dirty="0" sz="1200" spc="-35">
                <a:latin typeface="Arial"/>
                <a:cs typeface="Arial"/>
              </a:rPr>
              <a:t>on</a:t>
            </a:r>
            <a:r>
              <a:rPr dirty="0" sz="1200" spc="-60">
                <a:latin typeface="Arial"/>
                <a:cs typeface="Arial"/>
              </a:rPr>
              <a:t> </a:t>
            </a:r>
            <a:r>
              <a:rPr dirty="0" sz="1200" spc="-20">
                <a:latin typeface="Arial"/>
                <a:cs typeface="Arial"/>
              </a:rPr>
              <a:t>the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 spc="-30">
                <a:latin typeface="Arial"/>
                <a:cs typeface="Arial"/>
              </a:rPr>
              <a:t>curiosity</a:t>
            </a:r>
            <a:r>
              <a:rPr dirty="0" sz="1200" spc="-60">
                <a:latin typeface="Arial"/>
                <a:cs typeface="Arial"/>
              </a:rPr>
              <a:t> aspect</a:t>
            </a:r>
            <a:r>
              <a:rPr dirty="0" sz="1200" spc="-55">
                <a:latin typeface="Arial"/>
                <a:cs typeface="Arial"/>
              </a:rPr>
              <a:t> being </a:t>
            </a:r>
            <a:r>
              <a:rPr dirty="0" sz="1200" spc="-15">
                <a:latin typeface="Arial"/>
                <a:cs typeface="Arial"/>
              </a:rPr>
              <a:t>at</a:t>
            </a:r>
            <a:r>
              <a:rPr dirty="0" sz="1200" spc="-55">
                <a:latin typeface="Arial"/>
                <a:cs typeface="Arial"/>
              </a:rPr>
              <a:t> </a:t>
            </a:r>
            <a:r>
              <a:rPr dirty="0" sz="1200" spc="-20">
                <a:latin typeface="Arial"/>
                <a:cs typeface="Arial"/>
              </a:rPr>
              <a:t>the</a:t>
            </a:r>
            <a:r>
              <a:rPr dirty="0" sz="1200" spc="-55">
                <a:latin typeface="Arial"/>
                <a:cs typeface="Arial"/>
              </a:rPr>
              <a:t> </a:t>
            </a:r>
            <a:r>
              <a:rPr dirty="0" sz="1200" spc="-35">
                <a:latin typeface="Arial"/>
                <a:cs typeface="Arial"/>
              </a:rPr>
              <a:t>center</a:t>
            </a:r>
            <a:r>
              <a:rPr dirty="0" sz="1200" spc="-6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55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intrinsic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 spc="-15">
                <a:latin typeface="Arial"/>
                <a:cs typeface="Arial"/>
              </a:rPr>
              <a:t>motivation</a:t>
            </a:r>
            <a:r>
              <a:rPr dirty="0" sz="1200" spc="-70">
                <a:latin typeface="Arial"/>
                <a:cs typeface="Arial"/>
              </a:rPr>
              <a:t> </a:t>
            </a:r>
            <a:r>
              <a:rPr dirty="0" sz="1200" spc="-35">
                <a:latin typeface="Arial"/>
                <a:cs typeface="Arial"/>
              </a:rPr>
              <a:t>--</a:t>
            </a:r>
            <a:r>
              <a:rPr dirty="0" sz="1200" spc="-55">
                <a:latin typeface="Arial"/>
                <a:cs typeface="Arial"/>
              </a:rPr>
              <a:t> </a:t>
            </a:r>
            <a:r>
              <a:rPr dirty="0" sz="1200" spc="-60">
                <a:latin typeface="Arial"/>
                <a:cs typeface="Arial"/>
              </a:rPr>
              <a:t>encouraging </a:t>
            </a:r>
            <a:r>
              <a:rPr dirty="0" sz="1200" spc="-45">
                <a:latin typeface="Arial"/>
                <a:cs typeface="Arial"/>
              </a:rPr>
              <a:t>students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 spc="10">
                <a:latin typeface="Arial"/>
                <a:cs typeface="Arial"/>
              </a:rPr>
              <a:t>to  </a:t>
            </a:r>
            <a:r>
              <a:rPr dirty="0" sz="1200" spc="-45">
                <a:latin typeface="Arial"/>
                <a:cs typeface="Arial"/>
              </a:rPr>
              <a:t>explore </a:t>
            </a:r>
            <a:r>
              <a:rPr dirty="0" sz="1200" spc="-20">
                <a:latin typeface="Arial"/>
                <a:cs typeface="Arial"/>
              </a:rPr>
              <a:t>what </a:t>
            </a:r>
            <a:r>
              <a:rPr dirty="0" sz="1200" spc="-10">
                <a:latin typeface="Arial"/>
                <a:cs typeface="Arial"/>
              </a:rPr>
              <a:t>their </a:t>
            </a:r>
            <a:r>
              <a:rPr dirty="0" sz="1200" spc="-70">
                <a:latin typeface="Arial"/>
                <a:cs typeface="Arial"/>
              </a:rPr>
              <a:t>devices </a:t>
            </a:r>
            <a:r>
              <a:rPr dirty="0" sz="1200" spc="-75">
                <a:latin typeface="Arial"/>
                <a:cs typeface="Arial"/>
              </a:rPr>
              <a:t>can </a:t>
            </a:r>
            <a:r>
              <a:rPr dirty="0" sz="1200" spc="-45">
                <a:latin typeface="Arial"/>
                <a:cs typeface="Arial"/>
              </a:rPr>
              <a:t>do </a:t>
            </a:r>
            <a:r>
              <a:rPr dirty="0" sz="1200">
                <a:latin typeface="Arial"/>
                <a:cs typeface="Arial"/>
              </a:rPr>
              <a:t>for </a:t>
            </a:r>
            <a:r>
              <a:rPr dirty="0" sz="1200" spc="-25">
                <a:latin typeface="Arial"/>
                <a:cs typeface="Arial"/>
              </a:rPr>
              <a:t>them </a:t>
            </a:r>
            <a:r>
              <a:rPr dirty="0" sz="1200" spc="-20">
                <a:latin typeface="Arial"/>
                <a:cs typeface="Arial"/>
              </a:rPr>
              <a:t>in </a:t>
            </a:r>
            <a:r>
              <a:rPr dirty="0" sz="1200" spc="-55">
                <a:latin typeface="Arial"/>
                <a:cs typeface="Arial"/>
              </a:rPr>
              <a:t>general </a:t>
            </a:r>
            <a:r>
              <a:rPr dirty="0" sz="1200" spc="-60">
                <a:latin typeface="Arial"/>
                <a:cs typeface="Arial"/>
              </a:rPr>
              <a:t>and </a:t>
            </a:r>
            <a:r>
              <a:rPr dirty="0" sz="1200" spc="-20">
                <a:latin typeface="Arial"/>
                <a:cs typeface="Arial"/>
              </a:rPr>
              <a:t>what </a:t>
            </a:r>
            <a:r>
              <a:rPr dirty="0" sz="1200" spc="-30">
                <a:latin typeface="Arial"/>
                <a:cs typeface="Arial"/>
              </a:rPr>
              <a:t>they </a:t>
            </a:r>
            <a:r>
              <a:rPr dirty="0" sz="1200" spc="-55">
                <a:latin typeface="Arial"/>
                <a:cs typeface="Arial"/>
              </a:rPr>
              <a:t>are </a:t>
            </a:r>
            <a:r>
              <a:rPr dirty="0" sz="1200" spc="-65">
                <a:latin typeface="Arial"/>
                <a:cs typeface="Arial"/>
              </a:rPr>
              <a:t>capable </a:t>
            </a:r>
            <a:r>
              <a:rPr dirty="0" sz="1200" spc="-5">
                <a:latin typeface="Arial"/>
                <a:cs typeface="Arial"/>
              </a:rPr>
              <a:t>of </a:t>
            </a:r>
            <a:r>
              <a:rPr dirty="0" sz="1200" spc="-55">
                <a:latin typeface="Arial"/>
                <a:cs typeface="Arial"/>
              </a:rPr>
              <a:t>given </a:t>
            </a:r>
            <a:r>
              <a:rPr dirty="0" sz="1200" spc="-20">
                <a:latin typeface="Arial"/>
                <a:cs typeface="Arial"/>
              </a:rPr>
              <a:t>the </a:t>
            </a:r>
            <a:r>
              <a:rPr dirty="0" sz="1200" spc="-50">
                <a:latin typeface="Arial"/>
                <a:cs typeface="Arial"/>
              </a:rPr>
              <a:t>task, </a:t>
            </a:r>
            <a:r>
              <a:rPr dirty="0" sz="1200" spc="-70">
                <a:latin typeface="Arial"/>
                <a:cs typeface="Arial"/>
              </a:rPr>
              <a:t>some </a:t>
            </a:r>
            <a:r>
              <a:rPr dirty="0" sz="1200" spc="-25">
                <a:latin typeface="Arial"/>
                <a:cs typeface="Arial"/>
              </a:rPr>
              <a:t>direction, </a:t>
            </a:r>
            <a:r>
              <a:rPr dirty="0" sz="1200" spc="-60">
                <a:latin typeface="Arial"/>
                <a:cs typeface="Arial"/>
              </a:rPr>
              <a:t>and </a:t>
            </a:r>
            <a:r>
              <a:rPr dirty="0" sz="1200" spc="-95">
                <a:latin typeface="Arial"/>
                <a:cs typeface="Arial"/>
              </a:rPr>
              <a:t>a  </a:t>
            </a:r>
            <a:r>
              <a:rPr dirty="0" sz="1200" spc="-45">
                <a:latin typeface="Arial"/>
                <a:cs typeface="Arial"/>
              </a:rPr>
              <a:t>prospective</a:t>
            </a:r>
            <a:r>
              <a:rPr dirty="0" sz="1200" spc="-65">
                <a:latin typeface="Arial"/>
                <a:cs typeface="Arial"/>
              </a:rPr>
              <a:t> </a:t>
            </a:r>
            <a:r>
              <a:rPr dirty="0" sz="1200" spc="-35">
                <a:latin typeface="Arial"/>
                <a:cs typeface="Arial"/>
              </a:rPr>
              <a:t>reward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263928"/>
            <a:ext cx="9144000" cy="8795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3992879"/>
            <a:ext cx="9144000" cy="1121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90423" y="361696"/>
            <a:ext cx="5468620" cy="406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-210"/>
              <a:t>Purpose </a:t>
            </a:r>
            <a:r>
              <a:rPr dirty="0" sz="2500" spc="-45"/>
              <a:t>&amp; </a:t>
            </a:r>
            <a:r>
              <a:rPr dirty="0" sz="2500" spc="-204"/>
              <a:t>Outcomes </a:t>
            </a:r>
            <a:r>
              <a:rPr dirty="0" sz="2500" spc="-110"/>
              <a:t>of </a:t>
            </a:r>
            <a:r>
              <a:rPr dirty="0" sz="2500" spc="-95"/>
              <a:t>the </a:t>
            </a:r>
            <a:r>
              <a:rPr dirty="0" sz="2500" spc="-180"/>
              <a:t>Study, </a:t>
            </a:r>
            <a:r>
              <a:rPr dirty="0" sz="2500" spc="-130"/>
              <a:t>Part</a:t>
            </a:r>
            <a:r>
              <a:rPr dirty="0" sz="2500" spc="5"/>
              <a:t> </a:t>
            </a:r>
            <a:r>
              <a:rPr dirty="0" sz="2500" spc="-125"/>
              <a:t>2</a:t>
            </a:r>
            <a:endParaRPr sz="2500"/>
          </a:p>
        </p:txBody>
      </p:sp>
      <p:sp>
        <p:nvSpPr>
          <p:cNvPr id="5" name="object 5"/>
          <p:cNvSpPr txBox="1"/>
          <p:nvPr/>
        </p:nvSpPr>
        <p:spPr>
          <a:xfrm>
            <a:off x="390423" y="1067815"/>
            <a:ext cx="8293100" cy="30416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114">
                <a:latin typeface="Arial"/>
                <a:cs typeface="Arial"/>
              </a:rPr>
              <a:t>The</a:t>
            </a:r>
            <a:r>
              <a:rPr dirty="0" sz="1500" spc="-80">
                <a:latin typeface="Arial"/>
                <a:cs typeface="Arial"/>
              </a:rPr>
              <a:t> </a:t>
            </a:r>
            <a:r>
              <a:rPr dirty="0" sz="1500" spc="-55">
                <a:latin typeface="Arial"/>
                <a:cs typeface="Arial"/>
              </a:rPr>
              <a:t>study</a:t>
            </a:r>
            <a:r>
              <a:rPr dirty="0" sz="1500" spc="-85">
                <a:latin typeface="Arial"/>
                <a:cs typeface="Arial"/>
              </a:rPr>
              <a:t> </a:t>
            </a:r>
            <a:r>
              <a:rPr dirty="0" sz="1500" spc="-35">
                <a:latin typeface="Arial"/>
                <a:cs typeface="Arial"/>
              </a:rPr>
              <a:t>found</a:t>
            </a:r>
            <a:r>
              <a:rPr dirty="0" sz="1500" spc="-80">
                <a:latin typeface="Arial"/>
                <a:cs typeface="Arial"/>
              </a:rPr>
              <a:t> </a:t>
            </a:r>
            <a:r>
              <a:rPr dirty="0" sz="1500" spc="-20">
                <a:latin typeface="Arial"/>
                <a:cs typeface="Arial"/>
              </a:rPr>
              <a:t>the</a:t>
            </a:r>
            <a:r>
              <a:rPr dirty="0" sz="1500" spc="-80">
                <a:latin typeface="Arial"/>
                <a:cs typeface="Arial"/>
              </a:rPr>
              <a:t> </a:t>
            </a:r>
            <a:r>
              <a:rPr dirty="0" sz="1500" spc="-25">
                <a:latin typeface="Arial"/>
                <a:cs typeface="Arial"/>
              </a:rPr>
              <a:t>following,</a:t>
            </a:r>
            <a:r>
              <a:rPr dirty="0" sz="1500" spc="-75">
                <a:latin typeface="Arial"/>
                <a:cs typeface="Arial"/>
              </a:rPr>
              <a:t> </a:t>
            </a:r>
            <a:r>
              <a:rPr dirty="0" sz="1500" spc="-20">
                <a:latin typeface="Arial"/>
                <a:cs typeface="Arial"/>
              </a:rPr>
              <a:t>in</a:t>
            </a:r>
            <a:r>
              <a:rPr dirty="0" sz="1500" spc="-85">
                <a:latin typeface="Arial"/>
                <a:cs typeface="Arial"/>
              </a:rPr>
              <a:t> </a:t>
            </a:r>
            <a:r>
              <a:rPr dirty="0" sz="1500" spc="-40">
                <a:latin typeface="Arial"/>
                <a:cs typeface="Arial"/>
              </a:rPr>
              <a:t>terms</a:t>
            </a:r>
            <a:r>
              <a:rPr dirty="0" sz="1500" spc="-80">
                <a:latin typeface="Arial"/>
                <a:cs typeface="Arial"/>
              </a:rPr>
              <a:t> </a:t>
            </a:r>
            <a:r>
              <a:rPr dirty="0" sz="1500" spc="-5">
                <a:latin typeface="Arial"/>
                <a:cs typeface="Arial"/>
              </a:rPr>
              <a:t>of</a:t>
            </a:r>
            <a:r>
              <a:rPr dirty="0" sz="1500" spc="-70">
                <a:latin typeface="Arial"/>
                <a:cs typeface="Arial"/>
              </a:rPr>
              <a:t> </a:t>
            </a:r>
            <a:r>
              <a:rPr dirty="0" sz="1500" spc="-20">
                <a:latin typeface="Arial"/>
                <a:cs typeface="Arial"/>
              </a:rPr>
              <a:t>thoughtful,</a:t>
            </a:r>
            <a:r>
              <a:rPr dirty="0" sz="1500" spc="-80">
                <a:latin typeface="Arial"/>
                <a:cs typeface="Arial"/>
              </a:rPr>
              <a:t> </a:t>
            </a:r>
            <a:r>
              <a:rPr dirty="0" sz="1500" spc="-50">
                <a:latin typeface="Arial"/>
                <a:cs typeface="Arial"/>
              </a:rPr>
              <a:t>gamified,</a:t>
            </a:r>
            <a:r>
              <a:rPr dirty="0" sz="1500" spc="-80">
                <a:latin typeface="Arial"/>
                <a:cs typeface="Arial"/>
              </a:rPr>
              <a:t> </a:t>
            </a:r>
            <a:r>
              <a:rPr dirty="0" sz="1500" spc="-70">
                <a:latin typeface="Arial"/>
                <a:cs typeface="Arial"/>
              </a:rPr>
              <a:t>device</a:t>
            </a:r>
            <a:r>
              <a:rPr dirty="0" sz="1500" spc="-80">
                <a:latin typeface="Arial"/>
                <a:cs typeface="Arial"/>
              </a:rPr>
              <a:t> </a:t>
            </a:r>
            <a:r>
              <a:rPr dirty="0" sz="1500" spc="-30">
                <a:latin typeface="Arial"/>
                <a:cs typeface="Arial"/>
              </a:rPr>
              <a:t>implementation</a:t>
            </a:r>
            <a:r>
              <a:rPr dirty="0" sz="1500" spc="-80">
                <a:latin typeface="Arial"/>
                <a:cs typeface="Arial"/>
              </a:rPr>
              <a:t> </a:t>
            </a:r>
            <a:r>
              <a:rPr dirty="0" sz="1500" spc="-75">
                <a:latin typeface="Arial"/>
                <a:cs typeface="Arial"/>
              </a:rPr>
              <a:t>and</a:t>
            </a:r>
            <a:r>
              <a:rPr dirty="0" sz="1500" spc="-85">
                <a:latin typeface="Arial"/>
                <a:cs typeface="Arial"/>
              </a:rPr>
              <a:t> </a:t>
            </a:r>
            <a:r>
              <a:rPr dirty="0" sz="1500" spc="-75">
                <a:latin typeface="Arial"/>
                <a:cs typeface="Arial"/>
              </a:rPr>
              <a:t>use...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000">
              <a:latin typeface="Times New Roman"/>
              <a:cs typeface="Times New Roman"/>
            </a:endParaRPr>
          </a:p>
          <a:p>
            <a:pPr marL="378460" indent="-213360">
              <a:lnSpc>
                <a:spcPct val="100000"/>
              </a:lnSpc>
              <a:buClr>
                <a:srgbClr val="00B44B"/>
              </a:buClr>
              <a:buFont typeface="Helvetica"/>
              <a:buChar char="●"/>
              <a:tabLst>
                <a:tab pos="378460" algn="l"/>
              </a:tabLst>
            </a:pPr>
            <a:r>
              <a:rPr dirty="0" sz="1200" spc="-70">
                <a:latin typeface="Arial"/>
                <a:cs typeface="Arial"/>
              </a:rPr>
              <a:t>An </a:t>
            </a:r>
            <a:r>
              <a:rPr dirty="0" sz="1200" spc="-65">
                <a:latin typeface="Arial"/>
                <a:cs typeface="Arial"/>
              </a:rPr>
              <a:t>increase </a:t>
            </a:r>
            <a:r>
              <a:rPr dirty="0" sz="1200" spc="-20">
                <a:latin typeface="Arial"/>
                <a:cs typeface="Arial"/>
              </a:rPr>
              <a:t>in </a:t>
            </a:r>
            <a:r>
              <a:rPr dirty="0" sz="1200" spc="-35">
                <a:latin typeface="Arial"/>
                <a:cs typeface="Arial"/>
              </a:rPr>
              <a:t>students’ responsibility </a:t>
            </a:r>
            <a:r>
              <a:rPr dirty="0" sz="1200" spc="-60">
                <a:latin typeface="Arial"/>
                <a:cs typeface="Arial"/>
              </a:rPr>
              <a:t>and </a:t>
            </a:r>
            <a:r>
              <a:rPr dirty="0" sz="1200" spc="-35">
                <a:latin typeface="Arial"/>
                <a:cs typeface="Arial"/>
              </a:rPr>
              <a:t>accountability </a:t>
            </a:r>
            <a:r>
              <a:rPr dirty="0" sz="1200" spc="5">
                <a:latin typeface="Arial"/>
                <a:cs typeface="Arial"/>
              </a:rPr>
              <a:t>with</a:t>
            </a:r>
            <a:r>
              <a:rPr dirty="0" sz="1200" spc="-190">
                <a:latin typeface="Arial"/>
                <a:cs typeface="Arial"/>
              </a:rPr>
              <a:t> </a:t>
            </a:r>
            <a:r>
              <a:rPr dirty="0" sz="1200" spc="-70">
                <a:latin typeface="Arial"/>
                <a:cs typeface="Arial"/>
              </a:rPr>
              <a:t>devices</a:t>
            </a:r>
            <a:endParaRPr sz="1200">
              <a:latin typeface="Arial"/>
              <a:cs typeface="Arial"/>
            </a:endParaRPr>
          </a:p>
          <a:p>
            <a:pPr marL="378460" marR="5080" indent="-213360">
              <a:lnSpc>
                <a:spcPct val="118300"/>
              </a:lnSpc>
              <a:spcBef>
                <a:spcPts val="890"/>
              </a:spcBef>
              <a:buClr>
                <a:srgbClr val="00B44B"/>
              </a:buClr>
              <a:buFont typeface="Helvetica"/>
              <a:buChar char="●"/>
              <a:tabLst>
                <a:tab pos="378460" algn="l"/>
              </a:tabLst>
            </a:pPr>
            <a:r>
              <a:rPr dirty="0" sz="1200" spc="-45">
                <a:latin typeface="Arial"/>
                <a:cs typeface="Arial"/>
              </a:rPr>
              <a:t>Improvements </a:t>
            </a:r>
            <a:r>
              <a:rPr dirty="0" sz="1200" spc="10">
                <a:latin typeface="Arial"/>
                <a:cs typeface="Arial"/>
              </a:rPr>
              <a:t>to </a:t>
            </a:r>
            <a:r>
              <a:rPr dirty="0" sz="1200" spc="-25">
                <a:latin typeface="Arial"/>
                <a:cs typeface="Arial"/>
              </a:rPr>
              <a:t>digital </a:t>
            </a:r>
            <a:r>
              <a:rPr dirty="0" sz="1200" spc="-30">
                <a:latin typeface="Arial"/>
                <a:cs typeface="Arial"/>
              </a:rPr>
              <a:t>literacy </a:t>
            </a:r>
            <a:r>
              <a:rPr dirty="0" sz="1200" spc="-114">
                <a:latin typeface="Arial"/>
                <a:cs typeface="Arial"/>
              </a:rPr>
              <a:t>as </a:t>
            </a:r>
            <a:r>
              <a:rPr dirty="0" sz="1200" spc="-45">
                <a:latin typeface="Arial"/>
                <a:cs typeface="Arial"/>
              </a:rPr>
              <a:t>students explore new </a:t>
            </a:r>
            <a:r>
              <a:rPr dirty="0" sz="1200" spc="-70">
                <a:latin typeface="Arial"/>
                <a:cs typeface="Arial"/>
              </a:rPr>
              <a:t>apps, </a:t>
            </a:r>
            <a:r>
              <a:rPr dirty="0" sz="1200" spc="-30">
                <a:latin typeface="Arial"/>
                <a:cs typeface="Arial"/>
              </a:rPr>
              <a:t>tools </a:t>
            </a:r>
            <a:r>
              <a:rPr dirty="0" sz="1200">
                <a:latin typeface="Arial"/>
                <a:cs typeface="Arial"/>
              </a:rPr>
              <a:t>for </a:t>
            </a:r>
            <a:r>
              <a:rPr dirty="0" sz="1200" spc="-45">
                <a:latin typeface="Arial"/>
                <a:cs typeface="Arial"/>
              </a:rPr>
              <a:t>learning, </a:t>
            </a:r>
            <a:r>
              <a:rPr dirty="0" sz="1200" spc="-60">
                <a:latin typeface="Arial"/>
                <a:cs typeface="Arial"/>
              </a:rPr>
              <a:t>and become </a:t>
            </a:r>
            <a:r>
              <a:rPr dirty="0" sz="1200" spc="-55">
                <a:latin typeface="Arial"/>
                <a:cs typeface="Arial"/>
              </a:rPr>
              <a:t>increasingly </a:t>
            </a:r>
            <a:r>
              <a:rPr dirty="0" sz="1200" spc="-35">
                <a:latin typeface="Arial"/>
                <a:cs typeface="Arial"/>
              </a:rPr>
              <a:t>collaborative </a:t>
            </a:r>
            <a:r>
              <a:rPr dirty="0" sz="1200" spc="-20">
                <a:latin typeface="Arial"/>
                <a:cs typeface="Arial"/>
              </a:rPr>
              <a:t>in </a:t>
            </a:r>
            <a:r>
              <a:rPr dirty="0" sz="1200" spc="-10">
                <a:latin typeface="Arial"/>
                <a:cs typeface="Arial"/>
              </a:rPr>
              <a:t>their  </a:t>
            </a:r>
            <a:r>
              <a:rPr dirty="0" sz="1200" spc="-25">
                <a:latin typeface="Arial"/>
                <a:cs typeface="Arial"/>
              </a:rPr>
              <a:t>work</a:t>
            </a:r>
            <a:endParaRPr sz="1200">
              <a:latin typeface="Arial"/>
              <a:cs typeface="Arial"/>
            </a:endParaRPr>
          </a:p>
          <a:p>
            <a:pPr marL="378460" indent="-213360">
              <a:lnSpc>
                <a:spcPct val="100000"/>
              </a:lnSpc>
              <a:spcBef>
                <a:spcPts val="1245"/>
              </a:spcBef>
              <a:buClr>
                <a:srgbClr val="00B44B"/>
              </a:buClr>
              <a:buFont typeface="Helvetica"/>
              <a:buChar char="●"/>
              <a:tabLst>
                <a:tab pos="378460" algn="l"/>
              </a:tabLst>
            </a:pPr>
            <a:r>
              <a:rPr dirty="0" sz="1200" spc="-45">
                <a:latin typeface="Arial"/>
                <a:cs typeface="Arial"/>
              </a:rPr>
              <a:t>Greater </a:t>
            </a:r>
            <a:r>
              <a:rPr dirty="0" sz="1200" spc="-30">
                <a:latin typeface="Arial"/>
                <a:cs typeface="Arial"/>
              </a:rPr>
              <a:t>student </a:t>
            </a:r>
            <a:r>
              <a:rPr dirty="0" sz="1200" spc="-40">
                <a:latin typeface="Arial"/>
                <a:cs typeface="Arial"/>
              </a:rPr>
              <a:t>technical </a:t>
            </a:r>
            <a:r>
              <a:rPr dirty="0" sz="1200" spc="-45">
                <a:latin typeface="Arial"/>
                <a:cs typeface="Arial"/>
              </a:rPr>
              <a:t>capabilities </a:t>
            </a:r>
            <a:r>
              <a:rPr dirty="0" sz="1200" spc="-60">
                <a:latin typeface="Arial"/>
                <a:cs typeface="Arial"/>
              </a:rPr>
              <a:t>and</a:t>
            </a:r>
            <a:r>
              <a:rPr dirty="0" sz="1200" spc="-150">
                <a:latin typeface="Arial"/>
                <a:cs typeface="Arial"/>
              </a:rPr>
              <a:t> </a:t>
            </a:r>
            <a:r>
              <a:rPr dirty="0" sz="1200" spc="-70">
                <a:latin typeface="Arial"/>
                <a:cs typeface="Arial"/>
              </a:rPr>
              <a:t>awareness</a:t>
            </a:r>
            <a:endParaRPr sz="1200">
              <a:latin typeface="Arial"/>
              <a:cs typeface="Arial"/>
            </a:endParaRPr>
          </a:p>
          <a:p>
            <a:pPr marL="378460" marR="1621155" indent="-213360">
              <a:lnSpc>
                <a:spcPct val="118300"/>
              </a:lnSpc>
              <a:spcBef>
                <a:spcPts val="915"/>
              </a:spcBef>
              <a:buClr>
                <a:srgbClr val="00B44B"/>
              </a:buClr>
              <a:buFont typeface="Helvetica"/>
              <a:buChar char="●"/>
              <a:tabLst>
                <a:tab pos="378460" algn="l"/>
              </a:tabLst>
            </a:pPr>
            <a:r>
              <a:rPr dirty="0" sz="1200" spc="-40">
                <a:latin typeface="Arial"/>
                <a:cs typeface="Arial"/>
              </a:rPr>
              <a:t>Improved </a:t>
            </a:r>
            <a:r>
              <a:rPr dirty="0" sz="1200" spc="-30">
                <a:latin typeface="Arial"/>
                <a:cs typeface="Arial"/>
              </a:rPr>
              <a:t>student </a:t>
            </a:r>
            <a:r>
              <a:rPr dirty="0" sz="1200" spc="-45">
                <a:latin typeface="Arial"/>
                <a:cs typeface="Arial"/>
              </a:rPr>
              <a:t>self-efficacy, </a:t>
            </a:r>
            <a:r>
              <a:rPr dirty="0" sz="1200" spc="-55">
                <a:latin typeface="Arial"/>
                <a:cs typeface="Arial"/>
              </a:rPr>
              <a:t>independence, </a:t>
            </a:r>
            <a:r>
              <a:rPr dirty="0" sz="1200" spc="-60">
                <a:latin typeface="Arial"/>
                <a:cs typeface="Arial"/>
              </a:rPr>
              <a:t>and </a:t>
            </a:r>
            <a:r>
              <a:rPr dirty="0" sz="1200" spc="-40">
                <a:latin typeface="Arial"/>
                <a:cs typeface="Arial"/>
              </a:rPr>
              <a:t>autonomy </a:t>
            </a:r>
            <a:r>
              <a:rPr dirty="0" sz="1200" spc="-60">
                <a:latin typeface="Arial"/>
                <a:cs typeface="Arial"/>
              </a:rPr>
              <a:t>and </a:t>
            </a:r>
            <a:r>
              <a:rPr dirty="0" sz="1200" spc="-85">
                <a:latin typeface="Arial"/>
                <a:cs typeface="Arial"/>
              </a:rPr>
              <a:t>use </a:t>
            </a:r>
            <a:r>
              <a:rPr dirty="0" sz="1200" spc="-5">
                <a:latin typeface="Arial"/>
                <a:cs typeface="Arial"/>
              </a:rPr>
              <a:t>of </a:t>
            </a:r>
            <a:r>
              <a:rPr dirty="0" sz="1200" spc="-35">
                <a:latin typeface="Arial"/>
                <a:cs typeface="Arial"/>
              </a:rPr>
              <a:t>self-regulation </a:t>
            </a:r>
            <a:r>
              <a:rPr dirty="0" sz="1200" spc="-60">
                <a:latin typeface="Arial"/>
                <a:cs typeface="Arial"/>
              </a:rPr>
              <a:t>and </a:t>
            </a:r>
            <a:r>
              <a:rPr dirty="0" sz="1200" spc="-40">
                <a:latin typeface="Arial"/>
                <a:cs typeface="Arial"/>
              </a:rPr>
              <a:t>cognitive  </a:t>
            </a:r>
            <a:r>
              <a:rPr dirty="0" sz="1200" spc="-50">
                <a:latin typeface="Arial"/>
                <a:cs typeface="Arial"/>
              </a:rPr>
              <a:t>strategies </a:t>
            </a:r>
            <a:r>
              <a:rPr dirty="0" sz="1200" spc="10">
                <a:latin typeface="Arial"/>
                <a:cs typeface="Arial"/>
              </a:rPr>
              <a:t>to </a:t>
            </a:r>
            <a:r>
              <a:rPr dirty="0" sz="1200" spc="-40">
                <a:latin typeface="Arial"/>
                <a:cs typeface="Arial"/>
              </a:rPr>
              <a:t>complete</a:t>
            </a:r>
            <a:r>
              <a:rPr dirty="0" sz="1200" spc="-135">
                <a:latin typeface="Arial"/>
                <a:cs typeface="Arial"/>
              </a:rPr>
              <a:t> </a:t>
            </a:r>
            <a:r>
              <a:rPr dirty="0" sz="1200" spc="-70">
                <a:latin typeface="Arial"/>
                <a:cs typeface="Arial"/>
              </a:rPr>
              <a:t>tasks</a:t>
            </a:r>
            <a:endParaRPr sz="1200">
              <a:latin typeface="Arial"/>
              <a:cs typeface="Arial"/>
            </a:endParaRPr>
          </a:p>
          <a:p>
            <a:pPr marL="378460" indent="-213360">
              <a:lnSpc>
                <a:spcPct val="100000"/>
              </a:lnSpc>
              <a:spcBef>
                <a:spcPts val="1150"/>
              </a:spcBef>
              <a:buClr>
                <a:srgbClr val="00B44B"/>
              </a:buClr>
              <a:buFont typeface="Helvetica"/>
              <a:buChar char="●"/>
              <a:tabLst>
                <a:tab pos="378460" algn="l"/>
              </a:tabLst>
            </a:pPr>
            <a:r>
              <a:rPr dirty="0" sz="1200" spc="-70">
                <a:latin typeface="Arial"/>
                <a:cs typeface="Arial"/>
              </a:rPr>
              <a:t>Increase</a:t>
            </a:r>
            <a:r>
              <a:rPr dirty="0" sz="1200" spc="-60">
                <a:latin typeface="Arial"/>
                <a:cs typeface="Arial"/>
              </a:rPr>
              <a:t> </a:t>
            </a:r>
            <a:r>
              <a:rPr dirty="0" sz="1200" spc="-20">
                <a:latin typeface="Arial"/>
                <a:cs typeface="Arial"/>
              </a:rPr>
              <a:t>in</a:t>
            </a:r>
            <a:r>
              <a:rPr dirty="0" sz="1200" spc="-60">
                <a:latin typeface="Arial"/>
                <a:cs typeface="Arial"/>
              </a:rPr>
              <a:t> </a:t>
            </a:r>
            <a:r>
              <a:rPr dirty="0" sz="1200" spc="-65">
                <a:latin typeface="Arial"/>
                <a:cs typeface="Arial"/>
              </a:rPr>
              <a:t>preparedness</a:t>
            </a:r>
            <a:r>
              <a:rPr dirty="0" sz="1200" spc="-5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for</a:t>
            </a:r>
            <a:r>
              <a:rPr dirty="0" sz="1200" spc="-60">
                <a:latin typeface="Arial"/>
                <a:cs typeface="Arial"/>
              </a:rPr>
              <a:t> </a:t>
            </a:r>
            <a:r>
              <a:rPr dirty="0" sz="1200" spc="-15">
                <a:latin typeface="Arial"/>
                <a:cs typeface="Arial"/>
              </a:rPr>
              <a:t>future</a:t>
            </a:r>
            <a:r>
              <a:rPr dirty="0" sz="1200" spc="-55">
                <a:latin typeface="Arial"/>
                <a:cs typeface="Arial"/>
              </a:rPr>
              <a:t> </a:t>
            </a:r>
            <a:r>
              <a:rPr dirty="0" sz="1200" spc="-45">
                <a:latin typeface="Arial"/>
                <a:cs typeface="Arial"/>
              </a:rPr>
              <a:t>learning</a:t>
            </a:r>
            <a:r>
              <a:rPr dirty="0" sz="1200" spc="-65">
                <a:latin typeface="Arial"/>
                <a:cs typeface="Arial"/>
              </a:rPr>
              <a:t> </a:t>
            </a:r>
            <a:r>
              <a:rPr dirty="0" sz="1200" spc="-60">
                <a:latin typeface="Arial"/>
                <a:cs typeface="Arial"/>
              </a:rPr>
              <a:t>and </a:t>
            </a:r>
            <a:r>
              <a:rPr dirty="0" sz="1200" spc="-40">
                <a:latin typeface="Arial"/>
                <a:cs typeface="Arial"/>
              </a:rPr>
              <a:t>development</a:t>
            </a:r>
            <a:r>
              <a:rPr dirty="0" sz="1200" spc="-6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of</a:t>
            </a:r>
            <a:r>
              <a:rPr dirty="0" sz="1200" spc="-60">
                <a:latin typeface="Arial"/>
                <a:cs typeface="Arial"/>
              </a:rPr>
              <a:t> </a:t>
            </a:r>
            <a:r>
              <a:rPr dirty="0" sz="1200" spc="-40">
                <a:latin typeface="Arial"/>
                <a:cs typeface="Arial"/>
              </a:rPr>
              <a:t>21st-century</a:t>
            </a:r>
            <a:r>
              <a:rPr dirty="0" sz="1200" spc="-60">
                <a:latin typeface="Arial"/>
                <a:cs typeface="Arial"/>
              </a:rPr>
              <a:t> </a:t>
            </a:r>
            <a:r>
              <a:rPr dirty="0" sz="1200" spc="-50">
                <a:latin typeface="Arial"/>
                <a:cs typeface="Arial"/>
              </a:rPr>
              <a:t>skills</a:t>
            </a:r>
            <a:r>
              <a:rPr dirty="0" sz="1200" spc="-55">
                <a:latin typeface="Arial"/>
                <a:cs typeface="Arial"/>
              </a:rPr>
              <a:t> </a:t>
            </a:r>
            <a:r>
              <a:rPr dirty="0" sz="1200" spc="-60">
                <a:latin typeface="Arial"/>
                <a:cs typeface="Arial"/>
              </a:rPr>
              <a:t>and </a:t>
            </a:r>
            <a:r>
              <a:rPr dirty="0" sz="1200" spc="-25">
                <a:latin typeface="Arial"/>
                <a:cs typeface="Arial"/>
              </a:rPr>
              <a:t>digital</a:t>
            </a:r>
            <a:r>
              <a:rPr dirty="0" sz="1200" spc="-55">
                <a:latin typeface="Arial"/>
                <a:cs typeface="Arial"/>
              </a:rPr>
              <a:t> </a:t>
            </a:r>
            <a:r>
              <a:rPr dirty="0" sz="1200" spc="-45">
                <a:latin typeface="Arial"/>
                <a:cs typeface="Arial"/>
              </a:rPr>
              <a:t>citizenship</a:t>
            </a:r>
            <a:endParaRPr sz="1200">
              <a:latin typeface="Arial"/>
              <a:cs typeface="Arial"/>
            </a:endParaRPr>
          </a:p>
          <a:p>
            <a:pPr marL="378460" marR="1675130" indent="-213360">
              <a:lnSpc>
                <a:spcPct val="111700"/>
              </a:lnSpc>
              <a:spcBef>
                <a:spcPts val="1080"/>
              </a:spcBef>
              <a:buClr>
                <a:srgbClr val="00B44B"/>
              </a:buClr>
              <a:buFont typeface="Helvetica"/>
              <a:buChar char="●"/>
              <a:tabLst>
                <a:tab pos="378460" algn="l"/>
              </a:tabLst>
            </a:pPr>
            <a:r>
              <a:rPr dirty="0" sz="1200" spc="-70">
                <a:latin typeface="Arial"/>
                <a:cs typeface="Arial"/>
              </a:rPr>
              <a:t>Increase </a:t>
            </a:r>
            <a:r>
              <a:rPr dirty="0" sz="1200" spc="-20">
                <a:latin typeface="Arial"/>
                <a:cs typeface="Arial"/>
              </a:rPr>
              <a:t>in </a:t>
            </a:r>
            <a:r>
              <a:rPr dirty="0" sz="1200" spc="-60">
                <a:latin typeface="Arial"/>
                <a:cs typeface="Arial"/>
              </a:rPr>
              <a:t>engagement and </a:t>
            </a:r>
            <a:r>
              <a:rPr dirty="0" sz="1200" spc="-50">
                <a:latin typeface="Arial"/>
                <a:cs typeface="Arial"/>
              </a:rPr>
              <a:t>achievement </a:t>
            </a:r>
            <a:r>
              <a:rPr dirty="0" sz="1200" spc="-30">
                <a:latin typeface="Arial"/>
                <a:cs typeface="Arial"/>
              </a:rPr>
              <a:t>through </a:t>
            </a:r>
            <a:r>
              <a:rPr dirty="0" sz="1200" spc="-55">
                <a:latin typeface="Arial"/>
                <a:cs typeface="Arial"/>
              </a:rPr>
              <a:t>personalized </a:t>
            </a:r>
            <a:r>
              <a:rPr dirty="0" sz="1200" spc="-45">
                <a:latin typeface="Arial"/>
                <a:cs typeface="Arial"/>
              </a:rPr>
              <a:t>learning </a:t>
            </a:r>
            <a:r>
              <a:rPr dirty="0" sz="1200" spc="-60">
                <a:latin typeface="Arial"/>
                <a:cs typeface="Arial"/>
              </a:rPr>
              <a:t>experiences and </a:t>
            </a:r>
            <a:r>
              <a:rPr dirty="0" sz="1200" spc="25">
                <a:latin typeface="Arial"/>
                <a:cs typeface="Arial"/>
              </a:rPr>
              <a:t>“fun” </a:t>
            </a:r>
            <a:r>
              <a:rPr dirty="0" sz="1200" spc="-70">
                <a:latin typeface="Arial"/>
                <a:cs typeface="Arial"/>
              </a:rPr>
              <a:t>tasks  </a:t>
            </a:r>
            <a:r>
              <a:rPr dirty="0" sz="1200" spc="-10">
                <a:latin typeface="Arial"/>
                <a:cs typeface="Arial"/>
              </a:rPr>
              <a:t>or </a:t>
            </a:r>
            <a:r>
              <a:rPr dirty="0" sz="1200" spc="-75">
                <a:latin typeface="Arial"/>
                <a:cs typeface="Arial"/>
              </a:rPr>
              <a:t>ways </a:t>
            </a:r>
            <a:r>
              <a:rPr dirty="0" sz="1200" spc="-5">
                <a:latin typeface="Arial"/>
                <a:cs typeface="Arial"/>
              </a:rPr>
              <a:t>of </a:t>
            </a:r>
            <a:r>
              <a:rPr dirty="0" sz="1200" spc="-35">
                <a:latin typeface="Arial"/>
                <a:cs typeface="Arial"/>
              </a:rPr>
              <a:t>completing</a:t>
            </a:r>
            <a:r>
              <a:rPr dirty="0" sz="1200" spc="-165">
                <a:latin typeface="Arial"/>
                <a:cs typeface="Arial"/>
              </a:rPr>
              <a:t> </a:t>
            </a:r>
            <a:r>
              <a:rPr dirty="0" sz="1200" spc="-70">
                <a:latin typeface="Arial"/>
                <a:cs typeface="Arial"/>
              </a:rPr>
              <a:t>tasks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2019-03-31T13:00:44Z</dcterms:created>
  <dcterms:modified xsi:type="dcterms:W3CDTF">2019-03-31T13:00:44Z</dcterms:modified>
</cp:coreProperties>
</file>